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charts/style2.xml" ContentType="application/vnd.ms-office.chart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charts/colors5.xml" ContentType="application/vnd.ms-office.chartcolorstyle+xml"/>
  <Override PartName="/ppt/charts/colors4.xml" ContentType="application/vnd.ms-office.chartcolor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charts/colors3.xml" ContentType="application/vnd.ms-office.chartcolorstyle+xml"/>
  <Override PartName="/ppt/charts/colors2.xml" ContentType="application/vnd.ms-office.chartcolorstyl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style5.xml" ContentType="application/vnd.ms-office.chartstyl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charts/style3.xml" ContentType="application/vnd.ms-office.chartstyle+xml"/>
  <Override PartName="/ppt/charts/style4.xml" ContentType="application/vnd.ms-office.chartstyl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rawings/drawing1.xml" ContentType="application/vnd.openxmlformats-officedocument.drawingml.chartshap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9" r:id="rId4"/>
    <p:sldId id="259" r:id="rId5"/>
    <p:sldId id="261" r:id="rId6"/>
    <p:sldId id="260" r:id="rId7"/>
    <p:sldId id="268" r:id="rId8"/>
    <p:sldId id="263" r:id="rId9"/>
    <p:sldId id="265" r:id="rId10"/>
    <p:sldId id="264" r:id="rId11"/>
    <p:sldId id="267" r:id="rId12"/>
    <p:sldId id="266" r:id="rId13"/>
    <p:sldId id="262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062" autoAdjust="0"/>
    <p:restoredTop sz="94660"/>
  </p:normalViewPr>
  <p:slideViewPr>
    <p:cSldViewPr snapToGrid="0">
      <p:cViewPr varScale="1">
        <p:scale>
          <a:sx n="54" d="100"/>
          <a:sy n="54" d="100"/>
        </p:scale>
        <p:origin x="-846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package" Target="../embeddings/_____Microsoft_Excel11.xlsx"/><Relationship Id="rId1" Type="http://schemas.openxmlformats.org/officeDocument/2006/relationships/themeOverride" Target="../theme/themeOverride1.xml"/><Relationship Id="rId5" Type="http://schemas.microsoft.com/office/2011/relationships/chartStyle" Target="style2.xml"/><Relationship Id="rId4" Type="http://schemas.microsoft.com/office/2011/relationships/chartColorStyle" Target="colors2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ColorStyle" Target="colors3.xml"/><Relationship Id="rId2" Type="http://schemas.openxmlformats.org/officeDocument/2006/relationships/package" Target="../embeddings/_____Microsoft_Excel22.xlsx"/><Relationship Id="rId1" Type="http://schemas.openxmlformats.org/officeDocument/2006/relationships/themeOverride" Target="../theme/themeOverride2.xml"/><Relationship Id="rId4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4.xml"/><Relationship Id="rId2" Type="http://schemas.openxmlformats.org/officeDocument/2006/relationships/package" Target="../embeddings/_____Microsoft_Excel33.xlsx"/><Relationship Id="rId1" Type="http://schemas.openxmlformats.org/officeDocument/2006/relationships/themeOverride" Target="../theme/themeOverride3.xml"/><Relationship Id="rId4" Type="http://schemas.microsoft.com/office/2011/relationships/chartStyle" Target="style4.xml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ColorStyle" Target="colors5.xml"/><Relationship Id="rId2" Type="http://schemas.openxmlformats.org/officeDocument/2006/relationships/package" Target="../embeddings/_____Microsoft_Excel44.xlsx"/><Relationship Id="rId1" Type="http://schemas.openxmlformats.org/officeDocument/2006/relationships/themeOverride" Target="../theme/themeOverride4.xml"/><Relationship Id="rId4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3285024154589375E-2"/>
          <c:y val="2.2712929240581384E-2"/>
          <c:w val="0.97342995169082136"/>
          <c:h val="0.70404874357559954"/>
        </c:manualLayout>
      </c:layout>
      <c:barChart>
        <c:barDir val="col"/>
        <c:grouping val="clustered"/>
        <c:ser>
          <c:idx val="0"/>
          <c:order val="0"/>
          <c:tx>
            <c:strRef>
              <c:f>Лист2!$Q$56</c:f>
              <c:strCache>
                <c:ptCount val="1"/>
                <c:pt idx="0">
                  <c:v>количество учасников </c:v>
                </c:pt>
              </c:strCache>
            </c:strRef>
          </c:tx>
          <c:spPr>
            <a:solidFill>
              <a:schemeClr val="accent1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1" i="0" u="none" strike="noStrike" kern="1200" baseline="0">
                    <a:solidFill>
                      <a:schemeClr val="lt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Лист2!$P$57:$P$59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Лист2!$Q$57:$Q$59</c:f>
              <c:numCache>
                <c:formatCode>General</c:formatCode>
                <c:ptCount val="3"/>
                <c:pt idx="0">
                  <c:v>102</c:v>
                </c:pt>
                <c:pt idx="1">
                  <c:v>91</c:v>
                </c:pt>
                <c:pt idx="2">
                  <c:v>72</c:v>
                </c:pt>
              </c:numCache>
            </c:numRef>
          </c:val>
        </c:ser>
        <c:ser>
          <c:idx val="1"/>
          <c:order val="1"/>
          <c:tx>
            <c:strRef>
              <c:f>Лист2!$R$56</c:f>
              <c:strCache>
                <c:ptCount val="1"/>
                <c:pt idx="0">
                  <c:v>количество участников набравших минимальный балл и выше</c:v>
                </c:pt>
              </c:strCache>
            </c:strRef>
          </c:tx>
          <c:spPr>
            <a:solidFill>
              <a:schemeClr val="accent2">
                <a:alpha val="85000"/>
              </a:schemeClr>
            </a:solidFill>
            <a:ln w="9525" cap="flat" cmpd="sng" algn="ctr">
              <a:solidFill>
                <a:schemeClr val="lt1">
                  <a:alpha val="50000"/>
                </a:schemeClr>
              </a:solidFill>
              <a:round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lt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Лист2!$P$57:$P$59</c:f>
              <c:numCache>
                <c:formatCode>General</c:formatCode>
                <c:ptCount val="3"/>
                <c:pt idx="0">
                  <c:v>2021</c:v>
                </c:pt>
                <c:pt idx="1">
                  <c:v>2022</c:v>
                </c:pt>
                <c:pt idx="2">
                  <c:v>2023</c:v>
                </c:pt>
              </c:numCache>
            </c:numRef>
          </c:cat>
          <c:val>
            <c:numRef>
              <c:f>Лист2!$R$57:$R$59</c:f>
              <c:numCache>
                <c:formatCode>General</c:formatCode>
                <c:ptCount val="3"/>
                <c:pt idx="0">
                  <c:v>98</c:v>
                </c:pt>
                <c:pt idx="1">
                  <c:v>89</c:v>
                </c:pt>
                <c:pt idx="2">
                  <c:v>70</c:v>
                </c:pt>
              </c:numCache>
            </c:numRef>
          </c:val>
        </c:ser>
        <c:dLbls>
          <c:showVal val="1"/>
        </c:dLbls>
        <c:gapWidth val="65"/>
        <c:axId val="153570304"/>
        <c:axId val="158147328"/>
      </c:barChart>
      <c:catAx>
        <c:axId val="15357030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8147328"/>
        <c:crosses val="autoZero"/>
        <c:auto val="1"/>
        <c:lblAlgn val="ctr"/>
        <c:lblOffset val="100"/>
      </c:catAx>
      <c:valAx>
        <c:axId val="158147328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tickLblPos val="none"/>
        <c:crossAx val="1535703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6.4396325459317602E-2"/>
          <c:y val="0.90062785451643534"/>
          <c:w val="0.85237386033982621"/>
          <c:h val="7.016534948749302E-2"/>
        </c:manualLayout>
      </c:layout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0121876069839095"/>
          <c:y val="0.14504159410277945"/>
          <c:w val="0.89878123930160903"/>
          <c:h val="0.84620247841008911"/>
        </c:manualLayout>
      </c:layout>
      <c:barChart>
        <c:barDir val="bar"/>
        <c:grouping val="clustered"/>
        <c:ser>
          <c:idx val="0"/>
          <c:order val="0"/>
          <c:tx>
            <c:strRef>
              <c:f>Лист2!$F$27</c:f>
              <c:strCache>
                <c:ptCount val="1"/>
                <c:pt idx="0">
                  <c:v>г Ноябрьск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Лист2!$G$26:$J$26</c:f>
              <c:strCache>
                <c:ptCount val="4"/>
                <c:pt idx="0">
                  <c:v>0-36</c:v>
                </c:pt>
                <c:pt idx="1">
                  <c:v>37-60</c:v>
                </c:pt>
                <c:pt idx="2">
                  <c:v>61-80</c:v>
                </c:pt>
                <c:pt idx="3">
                  <c:v>81-100</c:v>
                </c:pt>
              </c:strCache>
            </c:strRef>
          </c:cat>
          <c:val>
            <c:numRef>
              <c:f>Лист2!$G$27:$J$27</c:f>
              <c:numCache>
                <c:formatCode>General</c:formatCode>
                <c:ptCount val="4"/>
                <c:pt idx="0">
                  <c:v>2.7800000000000002</c:v>
                </c:pt>
                <c:pt idx="1">
                  <c:v>65.28</c:v>
                </c:pt>
                <c:pt idx="2">
                  <c:v>20.830000000000002</c:v>
                </c:pt>
                <c:pt idx="3">
                  <c:v>2.8</c:v>
                </c:pt>
              </c:numCache>
            </c:numRef>
          </c:val>
        </c:ser>
        <c:ser>
          <c:idx val="1"/>
          <c:order val="1"/>
          <c:tx>
            <c:strRef>
              <c:f>Лист2!$F$28</c:f>
              <c:strCache>
                <c:ptCount val="1"/>
                <c:pt idx="0">
                  <c:v>ЯНАО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800" b="1" i="0" u="none" strike="noStrike" kern="1200" baseline="0">
                    <a:solidFill>
                      <a:schemeClr val="tx1"/>
                    </a:solidFill>
                    <a:latin typeface="Liberation Serif" panose="02020603050405020304" pitchFamily="18" charset="0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Лист2!$G$26:$J$26</c:f>
              <c:strCache>
                <c:ptCount val="4"/>
                <c:pt idx="0">
                  <c:v>0-36</c:v>
                </c:pt>
                <c:pt idx="1">
                  <c:v>37-60</c:v>
                </c:pt>
                <c:pt idx="2">
                  <c:v>61-80</c:v>
                </c:pt>
                <c:pt idx="3">
                  <c:v>81-100</c:v>
                </c:pt>
              </c:strCache>
            </c:strRef>
          </c:cat>
          <c:val>
            <c:numRef>
              <c:f>Лист2!$G$28:$J$28</c:f>
              <c:numCache>
                <c:formatCode>General</c:formatCode>
                <c:ptCount val="4"/>
                <c:pt idx="0">
                  <c:v>2.63</c:v>
                </c:pt>
                <c:pt idx="1">
                  <c:v>71.05</c:v>
                </c:pt>
                <c:pt idx="2">
                  <c:v>19.739999999999995</c:v>
                </c:pt>
                <c:pt idx="3">
                  <c:v>6.58</c:v>
                </c:pt>
              </c:numCache>
            </c:numRef>
          </c:val>
        </c:ser>
        <c:dLbls>
          <c:showVal val="1"/>
        </c:dLbls>
        <c:overlap val="-25"/>
        <c:axId val="151486464"/>
        <c:axId val="151488000"/>
      </c:barChart>
      <c:catAx>
        <c:axId val="151486464"/>
        <c:scaling>
          <c:orientation val="minMax"/>
        </c:scaling>
        <c:axPos val="l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accent5">
                    <a:lumMod val="50000"/>
                  </a:schemeClr>
                </a:solidFill>
                <a:latin typeface="Liberation Serif" panose="02020603050405020304" pitchFamily="18" charset="0"/>
                <a:ea typeface="+mn-ea"/>
                <a:cs typeface="+mn-cs"/>
              </a:defRPr>
            </a:pPr>
            <a:endParaRPr lang="ru-RU"/>
          </a:p>
        </c:txPr>
        <c:crossAx val="151488000"/>
        <c:crosses val="autoZero"/>
        <c:auto val="1"/>
        <c:lblAlgn val="ctr"/>
        <c:lblOffset val="100"/>
      </c:catAx>
      <c:valAx>
        <c:axId val="151488000"/>
        <c:scaling>
          <c:orientation val="minMax"/>
        </c:scaling>
        <c:delete val="1"/>
        <c:axPos val="b"/>
        <c:numFmt formatCode="General" sourceLinked="1"/>
        <c:majorTickMark val="none"/>
        <c:tickLblPos val="none"/>
        <c:crossAx val="15148646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1" i="0" u="none" strike="noStrike" kern="1200" baseline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358705161854772E-2"/>
          <c:y val="9.5358509290816268E-2"/>
          <c:w val="0.69911501880563898"/>
          <c:h val="0.75569083488841382"/>
        </c:manualLayout>
      </c:layout>
      <c:lineChart>
        <c:grouping val="standard"/>
        <c:ser>
          <c:idx val="0"/>
          <c:order val="0"/>
          <c:tx>
            <c:strRef>
              <c:f>Лист2!$D$29</c:f>
              <c:strCache>
                <c:ptCount val="1"/>
                <c:pt idx="0">
                  <c:v>г Ноябрьск </c:v>
                </c:pt>
              </c:strCache>
            </c:strRef>
          </c:tx>
          <c:spPr>
            <a:ln w="38100" cap="rnd" cmpd="sng" algn="ctr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96E-3"/>
                  <c:y val="-5.555555555555553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2.2222222222222275E-2"/>
                  <c:y val="6.944444444444446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1.9444444444444445E-2"/>
                  <c:y val="4.6296296296296301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Лист2!$C$30:$C$34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Лист2!$D$30:$D$34</c:f>
              <c:numCache>
                <c:formatCode>General</c:formatCode>
                <c:ptCount val="5"/>
                <c:pt idx="0">
                  <c:v>56.57</c:v>
                </c:pt>
                <c:pt idx="1">
                  <c:v>55.41</c:v>
                </c:pt>
                <c:pt idx="2">
                  <c:v>53.14</c:v>
                </c:pt>
                <c:pt idx="3">
                  <c:v>55.78</c:v>
                </c:pt>
                <c:pt idx="4">
                  <c:v>57.92</c:v>
                </c:pt>
              </c:numCache>
            </c:numRef>
          </c:val>
        </c:ser>
        <c:ser>
          <c:idx val="1"/>
          <c:order val="1"/>
          <c:tx>
            <c:strRef>
              <c:f>Лист2!$E$29</c:f>
              <c:strCache>
                <c:ptCount val="1"/>
                <c:pt idx="0">
                  <c:v>ЯНАО</c:v>
                </c:pt>
              </c:strCache>
            </c:strRef>
          </c:tx>
          <c:spPr>
            <a:ln w="38100" cap="rnd" cmpd="sng" algn="ctr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dLbls>
            <c:dLbl>
              <c:idx val="0"/>
              <c:layout>
                <c:manualLayout>
                  <c:x val="-2.777777777777779E-2"/>
                  <c:y val="5.0925925925925854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5.2777777777777785E-2"/>
                  <c:y val="7.407407407407407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5.0000000000000058E-2"/>
                  <c:y val="-6.0185185185185265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5.2777777777777882E-2"/>
                  <c:y val="-5.0925925925925979E-2"/>
                </c:manualLayout>
              </c:layout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400" b="0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Лист2!$C$30:$C$34</c:f>
              <c:numCache>
                <c:formatCode>General</c:formatCod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numCache>
            </c:numRef>
          </c:cat>
          <c:val>
            <c:numRef>
              <c:f>Лист2!$E$30:$E$34</c:f>
              <c:numCache>
                <c:formatCode>General</c:formatCode>
                <c:ptCount val="5"/>
                <c:pt idx="0">
                  <c:v>53.9</c:v>
                </c:pt>
                <c:pt idx="1">
                  <c:v>54.5</c:v>
                </c:pt>
                <c:pt idx="2">
                  <c:v>53.52</c:v>
                </c:pt>
                <c:pt idx="3">
                  <c:v>56.3</c:v>
                </c:pt>
                <c:pt idx="4">
                  <c:v>55.2</c:v>
                </c:pt>
              </c:numCache>
            </c:numRef>
          </c:val>
        </c:ser>
        <c:dLbls>
          <c:showVal val="1"/>
        </c:dLbls>
        <c:marker val="1"/>
        <c:axId val="158125056"/>
        <c:axId val="158130944"/>
      </c:lineChart>
      <c:catAx>
        <c:axId val="1581250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9525" cap="flat" cmpd="sng" algn="ctr">
            <a:solidFill>
              <a:schemeClr val="dk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30944"/>
        <c:crosses val="autoZero"/>
        <c:auto val="1"/>
        <c:lblAlgn val="ctr"/>
        <c:lblOffset val="100"/>
      </c:catAx>
      <c:valAx>
        <c:axId val="158130944"/>
        <c:scaling>
          <c:orientation val="minMax"/>
        </c:scaling>
        <c:axPos val="l"/>
        <c:majorGridlines>
          <c:spPr>
            <a:ln>
              <a:solidFill>
                <a:schemeClr val="dk1">
                  <a:lumMod val="15000"/>
                  <a:lumOff val="85000"/>
                </a:schemeClr>
              </a:solidFill>
            </a:ln>
            <a:effectLst/>
          </c:spPr>
        </c:majorGridlines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spc="2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8125056"/>
        <c:crosses val="autoZero"/>
        <c:crossBetween val="between"/>
      </c:valAx>
      <c:spPr>
        <a:gradFill>
          <a:gsLst>
            <a:gs pos="100000">
              <a:schemeClr val="lt1">
                <a:lumMod val="95000"/>
              </a:schemeClr>
            </a:gs>
            <a:gs pos="0">
              <a:schemeClr val="lt1"/>
            </a:gs>
          </a:gsLst>
          <a:lin ang="5400000" scaled="0"/>
        </a:gradFill>
        <a:ln>
          <a:noFill/>
        </a:ln>
        <a:effectLst/>
      </c:spPr>
    </c:plotArea>
    <c:legend>
      <c:legendPos val="r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baseline="0">
              <a:solidFill>
                <a:schemeClr val="accent5">
                  <a:lumMod val="50000"/>
                </a:schemeClr>
              </a:solidFill>
              <a:latin typeface="Liberation Serif" panose="02020603050405020304" pitchFamily="18" charset="0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solidFill>
      <a:schemeClr val="lt1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0205789493704602E-3"/>
          <c:y val="1.2207484168238742E-2"/>
          <c:w val="0.95653980752405965"/>
          <c:h val="0.88713613767120036"/>
        </c:manualLayout>
      </c:layout>
      <c:lineChart>
        <c:grouping val="standard"/>
        <c:ser>
          <c:idx val="0"/>
          <c:order val="0"/>
          <c:tx>
            <c:strRef>
              <c:f>Лист2!$C$50</c:f>
              <c:strCache>
                <c:ptCount val="1"/>
                <c:pt idx="0">
                  <c:v>г Ноябрьск</c:v>
                </c:pt>
              </c:strCache>
            </c:strRef>
          </c:tx>
          <c:spPr>
            <a:ln w="317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1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3.1020864239796109E-2"/>
                  <c:y val="0.3122947470410250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6.2905587888470463E-2"/>
                  <c:y val="-5.8372849914210571E-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599642435999851E-2"/>
                  <c:y val="-3.6888423744604541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8218646582220699E-2"/>
                  <c:y val="0.3064574620496041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6672752862413932E-2"/>
                  <c:y val="-0.1897117622211834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1310291376621426E-2"/>
                  <c:y val="0.405691306903761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7.3490338164251198E-2"/>
                      <c:h val="6.215260685334028E-2"/>
                    </c:manualLayout>
                  </c15:layout>
                </c:ext>
              </c:extLst>
            </c:dLbl>
            <c:dLbl>
              <c:idx val="6"/>
              <c:layout>
                <c:manualLayout>
                  <c:x val="-4.5803187645022676E-2"/>
                  <c:y val="-0.1634439797597888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5.9481151812545629E-3"/>
                  <c:y val="-0.1190470011209738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1.0779033055650653E-2"/>
                  <c:y val="0.3181320320324461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5.1841834988017844E-2"/>
                  <c:y val="-2.334913996568411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1.4583285784929016E-2"/>
                  <c:y val="0.414447234390893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4933622427631379E-2"/>
                  <c:y val="0.1780371922383413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599642435999851E-2"/>
                  <c:y val="-0.1284202698112626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2179999239225628E-2"/>
                  <c:y val="-1.299944982439883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5.0634105519418771E-2"/>
                  <c:y val="0.1284202698112625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2.8894975084636162E-2"/>
                  <c:y val="-0.1546880522726572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7.3368614249304928E-3"/>
                  <c:y val="-9.047791736702595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200" b="1" i="0" u="none" strike="noStrike" kern="1200" baseline="0">
                      <a:solidFill>
                        <a:srgbClr val="00206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7.3490338164251198E-2"/>
                      <c:h val="8.8420389314734921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-5.7880482331012978E-2"/>
                  <c:y val="0.297701534562472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4.9426376050819738E-2"/>
                  <c:y val="-9.047791736702591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5.0634105519418771E-2"/>
                  <c:y val="5.8372849914210309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012685914260726E-2"/>
                  <c:y val="0.2597591821182357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6.5126859142607282E-2"/>
                  <c:y val="-9.0477917367025984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5.5465023393814906E-2"/>
                  <c:y val="-0.1196643423241311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5.0634105519418771E-2"/>
                  <c:y val="1.709047783553423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2.8894975084636162E-2"/>
                  <c:y val="-0.3271605757087983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3.8859599071855155E-2"/>
                  <c:y val="-0.1342823258506261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9.4900909125489787E-3"/>
                  <c:y val="-7.08034081757847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200" b="1" i="0" u="none" strike="noStrike" kern="1200" baseline="0">
                    <a:solidFill>
                      <a:srgbClr val="00206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Лист2!$C$51:$C$80</c:f>
              <c:numCache>
                <c:formatCode>General</c:formatCode>
                <c:ptCount val="30"/>
                <c:pt idx="0">
                  <c:v>51.39</c:v>
                </c:pt>
                <c:pt idx="1">
                  <c:v>69.440000000000012</c:v>
                </c:pt>
                <c:pt idx="2">
                  <c:v>91.669999999999987</c:v>
                </c:pt>
                <c:pt idx="3">
                  <c:v>69.440000000000012</c:v>
                </c:pt>
                <c:pt idx="4">
                  <c:v>73.61</c:v>
                </c:pt>
                <c:pt idx="5">
                  <c:v>73.61</c:v>
                </c:pt>
                <c:pt idx="6">
                  <c:v>80.56</c:v>
                </c:pt>
                <c:pt idx="7">
                  <c:v>79.169999999999987</c:v>
                </c:pt>
                <c:pt idx="8">
                  <c:v>59.720000000000006</c:v>
                </c:pt>
                <c:pt idx="9">
                  <c:v>77.78</c:v>
                </c:pt>
                <c:pt idx="10">
                  <c:v>69.440000000000012</c:v>
                </c:pt>
                <c:pt idx="11">
                  <c:v>77.78</c:v>
                </c:pt>
                <c:pt idx="12">
                  <c:v>84.72</c:v>
                </c:pt>
                <c:pt idx="13">
                  <c:v>83.33</c:v>
                </c:pt>
                <c:pt idx="14">
                  <c:v>54.86</c:v>
                </c:pt>
                <c:pt idx="15">
                  <c:v>79.169999999999987</c:v>
                </c:pt>
                <c:pt idx="16">
                  <c:v>77.78</c:v>
                </c:pt>
                <c:pt idx="17">
                  <c:v>61.11</c:v>
                </c:pt>
                <c:pt idx="18">
                  <c:v>59.720000000000006</c:v>
                </c:pt>
                <c:pt idx="19">
                  <c:v>46.53</c:v>
                </c:pt>
                <c:pt idx="20">
                  <c:v>50</c:v>
                </c:pt>
                <c:pt idx="21">
                  <c:v>68.06</c:v>
                </c:pt>
                <c:pt idx="22">
                  <c:v>80.56</c:v>
                </c:pt>
                <c:pt idx="23">
                  <c:v>20.830000000000002</c:v>
                </c:pt>
                <c:pt idx="24">
                  <c:v>60.42</c:v>
                </c:pt>
                <c:pt idx="25">
                  <c:v>27.779999999999998</c:v>
                </c:pt>
                <c:pt idx="26">
                  <c:v>17.130000000000003</c:v>
                </c:pt>
                <c:pt idx="27">
                  <c:v>25.459999999999997</c:v>
                </c:pt>
                <c:pt idx="28">
                  <c:v>19.91</c:v>
                </c:pt>
                <c:pt idx="29">
                  <c:v>6.94</c:v>
                </c:pt>
              </c:numCache>
            </c:numRef>
          </c:val>
        </c:ser>
        <c:ser>
          <c:idx val="1"/>
          <c:order val="1"/>
          <c:tx>
            <c:strRef>
              <c:f>Лист2!$D$50</c:f>
              <c:strCache>
                <c:ptCount val="1"/>
                <c:pt idx="0">
                  <c:v>ЯНАО</c:v>
                </c:pt>
              </c:strCache>
            </c:strRef>
          </c:tx>
          <c:spPr>
            <a:ln w="3175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accent2"/>
              </a:solidFill>
              <a:ln>
                <a:noFill/>
              </a:ln>
              <a:effectLst/>
            </c:spPr>
          </c:marker>
          <c:dLbls>
            <c:dLbl>
              <c:idx val="0"/>
              <c:layout>
                <c:manualLayout>
                  <c:x val="-2.3774487428201912E-2"/>
                  <c:y val="0.3064574620496040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4.2690288713910764E-2"/>
                  <c:y val="3.7942352444236695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468066491688533E-2"/>
                  <c:y val="1.167456998284206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4.5628019323671498E-2"/>
                  <c:y val="0.3356438870067091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5.1144394994104017E-2"/>
                  <c:y val="-0.131338912306973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-3.2342995169082102E-2"/>
                  <c:y val="0.4232031618780245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4.6313477119707902E-2"/>
                  <c:y val="-9.04779173670259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7"/>
              <c:layout>
                <c:manualLayout>
                  <c:x val="-1.008159306173685E-2"/>
                  <c:y val="-0.1060253642684439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2.4574346684925256E-2"/>
                  <c:y val="0.30937610454531461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4.75212065883069E-2"/>
                  <c:y val="4.37796374356576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2.2527102590437019E-2"/>
                  <c:y val="0.44071501685228776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1"/>
              <c:layout>
                <c:manualLayout>
                  <c:x val="-3.3028452965118485E-2"/>
                  <c:y val="0.178037192238341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2"/>
              <c:layout>
                <c:manualLayout>
                  <c:x val="-7.6506713834683784E-2"/>
                  <c:y val="-0.124714734164249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3"/>
              <c:layout>
                <c:manualLayout>
                  <c:x val="-4.1482559245311738E-2"/>
                  <c:y val="-1.751185497426308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4"/>
              <c:layout>
                <c:manualLayout>
                  <c:x val="-4.0274829776712678E-2"/>
                  <c:y val="0.14009483979410473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5"/>
              <c:layout>
                <c:manualLayout>
                  <c:x val="-3.5362318840579714E-2"/>
                  <c:y val="-8.4640632375604957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6"/>
              <c:layout>
                <c:manualLayout>
                  <c:x val="1.7696184716040841E-2"/>
                  <c:y val="-0.1284683010145385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2000" b="1" i="0" u="none" strike="noStrike" kern="1200" baseline="0">
                      <a:solidFill>
                        <a:schemeClr val="accent2">
                          <a:lumMod val="50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dLblPos val="r"/>
              <c:showVal val="1"/>
              <c:extLst>
                <c:ext xmlns:c15="http://schemas.microsoft.com/office/drawing/2012/chart" uri="{CE6537A1-D6FC-4f65-9D91-7224C49458BB}">
                  <c15:layout>
                    <c:manualLayout>
                      <c:w val="6.2433622427631327E-2"/>
                      <c:h val="8.8770626414220177E-2"/>
                    </c:manualLayout>
                  </c15:layout>
                </c:ext>
              </c:extLst>
            </c:dLbl>
            <c:dLbl>
              <c:idx val="17"/>
              <c:layout>
                <c:manualLayout>
                  <c:x val="-5.4767583399901204E-2"/>
                  <c:y val="0.1751185497426308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8"/>
              <c:layout>
                <c:manualLayout>
                  <c:x val="-3.173913043478261E-2"/>
                  <c:y val="-0.1255016273155520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9"/>
              <c:layout>
                <c:manualLayout>
                  <c:x val="-4.9936665525504964E-2"/>
                  <c:y val="0.11674569982842049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0"/>
              <c:layout>
                <c:manualLayout>
                  <c:x val="-2.4574346684925256E-2"/>
                  <c:y val="0.3152133895367357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1"/>
              <c:layout>
                <c:manualLayout>
                  <c:x val="-5.7183042337099158E-2"/>
                  <c:y val="-1.75118549742630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2"/>
              <c:layout>
                <c:manualLayout>
                  <c:x val="-4.2690288713910854E-2"/>
                  <c:y val="-0.11090841483699955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3"/>
              <c:layout>
                <c:manualLayout>
                  <c:x val="-4.6313477119707874E-2"/>
                  <c:y val="5.1271433506602702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6"/>
              <c:layout>
                <c:manualLayout>
                  <c:x val="-3.8985507246376991E-2"/>
                  <c:y val="4.8829936672954946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7"/>
              <c:layout>
                <c:manualLayout>
                  <c:x val="-3.2946859903381823E-2"/>
                  <c:y val="-0.31495309154055967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8"/>
              <c:layout>
                <c:manualLayout>
                  <c:x val="-3.4236182433717531E-2"/>
                  <c:y val="-9.2776879678614463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9"/>
              <c:layout>
                <c:manualLayout>
                  <c:x val="-1.2584826353227763E-2"/>
                  <c:y val="1.9531974669181988E-2"/>
                </c:manualLayout>
              </c:layout>
              <c:dLblPos val="r"/>
              <c:showVal val="1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accent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ctr"/>
            <c:showVal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val>
            <c:numRef>
              <c:f>Лист2!$D$51:$D$80</c:f>
              <c:numCache>
                <c:formatCode>General</c:formatCode>
                <c:ptCount val="30"/>
                <c:pt idx="0">
                  <c:v>56.86</c:v>
                </c:pt>
                <c:pt idx="1">
                  <c:v>66.58</c:v>
                </c:pt>
                <c:pt idx="2">
                  <c:v>90.26</c:v>
                </c:pt>
                <c:pt idx="3">
                  <c:v>64.47</c:v>
                </c:pt>
                <c:pt idx="4">
                  <c:v>72.239999999999995</c:v>
                </c:pt>
                <c:pt idx="5">
                  <c:v>67.63</c:v>
                </c:pt>
                <c:pt idx="6">
                  <c:v>79.47</c:v>
                </c:pt>
                <c:pt idx="7">
                  <c:v>74.47</c:v>
                </c:pt>
                <c:pt idx="8">
                  <c:v>52.11</c:v>
                </c:pt>
                <c:pt idx="9">
                  <c:v>73.819999999999993</c:v>
                </c:pt>
                <c:pt idx="10">
                  <c:v>64.34</c:v>
                </c:pt>
                <c:pt idx="11">
                  <c:v>68.679999999999993</c:v>
                </c:pt>
                <c:pt idx="12">
                  <c:v>78.16</c:v>
                </c:pt>
                <c:pt idx="13">
                  <c:v>76.05</c:v>
                </c:pt>
                <c:pt idx="14">
                  <c:v>49.87</c:v>
                </c:pt>
                <c:pt idx="15">
                  <c:v>77.5</c:v>
                </c:pt>
                <c:pt idx="16">
                  <c:v>79.61</c:v>
                </c:pt>
                <c:pt idx="17">
                  <c:v>54.21</c:v>
                </c:pt>
                <c:pt idx="18">
                  <c:v>62.5</c:v>
                </c:pt>
                <c:pt idx="19">
                  <c:v>45.39</c:v>
                </c:pt>
                <c:pt idx="20">
                  <c:v>43.160000000000004</c:v>
                </c:pt>
                <c:pt idx="21">
                  <c:v>67.63</c:v>
                </c:pt>
                <c:pt idx="22">
                  <c:v>74.209999999999994</c:v>
                </c:pt>
                <c:pt idx="23">
                  <c:v>19.12</c:v>
                </c:pt>
                <c:pt idx="24">
                  <c:v>45.39</c:v>
                </c:pt>
                <c:pt idx="25">
                  <c:v>21.97</c:v>
                </c:pt>
                <c:pt idx="26">
                  <c:v>10.7</c:v>
                </c:pt>
                <c:pt idx="27">
                  <c:v>18.600000000000001</c:v>
                </c:pt>
                <c:pt idx="28">
                  <c:v>19.04</c:v>
                </c:pt>
                <c:pt idx="29">
                  <c:v>6.58</c:v>
                </c:pt>
              </c:numCache>
            </c:numRef>
          </c:val>
        </c:ser>
        <c:dLbls>
          <c:showVal val="1"/>
        </c:dLbls>
        <c:marker val="1"/>
        <c:axId val="177764992"/>
        <c:axId val="177779072"/>
      </c:lineChart>
      <c:catAx>
        <c:axId val="177764992"/>
        <c:scaling>
          <c:orientation val="minMax"/>
        </c:scaling>
        <c:axPos val="b"/>
        <c:maj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7779072"/>
        <c:crosses val="autoZero"/>
        <c:auto val="1"/>
        <c:lblAlgn val="ctr"/>
        <c:lblOffset val="100"/>
      </c:catAx>
      <c:valAx>
        <c:axId val="177779072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ru-RU"/>
                  <a:t>решаемость заданий</a:t>
                </a:r>
              </a:p>
            </c:rich>
          </c:tx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tickLblPos val="none"/>
        <c:crossAx val="177764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2"/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05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30">
  <cs:axisTitle>
    <cs:lnRef idx="0"/>
    <cs:fillRef idx="0"/>
    <cs:effectRef idx="0"/>
    <cs:fontRef idx="minor">
      <a:schemeClr val="dk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b="0" kern="1200" spc="20" baseline="0"/>
  </cs:categoryAxis>
  <cs:chartArea mods="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>
  <cs:dataPoint3D>
    <cs:lnRef idx="0">
      <cs:styleClr val="auto"/>
    </cs:lnRef>
    <cs:fillRef idx="2">
      <cs:styleClr val="auto"/>
    </cs:fillRef>
    <cs:effectRef idx="1"/>
    <cs:fontRef idx="minor">
      <a:schemeClr val="dk1"/>
    </cs:fontRef>
    <cs:spPr>
      <a:ln w="9525" cap="flat" cmpd="sng" algn="ctr">
        <a:solidFill>
          <a:schemeClr val="phClr">
            <a:shade val="95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 cmpd="sng" algn="ctr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 cap="flat" cmpd="sng" algn="ctr">
        <a:solidFill>
          <a:schemeClr val="phClr"/>
        </a:solidFill>
        <a:round/>
      </a:ln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65000"/>
        <a:lumOff val="35000"/>
      </a:schemeClr>
    </cs:fontRef>
    <cs:spPr>
      <a:ln w="9525">
        <a:solidFill>
          <a:schemeClr val="dk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 cap="flat" cmpd="sng" algn="ctr">
        <a:solidFill>
          <a:schemeClr val="dk1">
            <a:lumMod val="35000"/>
            <a:lumOff val="65000"/>
            <a:alpha val="33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dk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dk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dk1"/>
    </cs:fontRef>
    <cs:spPr>
      <a:gradFill>
        <a:gsLst>
          <a:gs pos="100000">
            <a:schemeClr val="lt1">
              <a:lumMod val="95000"/>
            </a:schemeClr>
          </a:gs>
          <a:gs pos="0">
            <a:schemeClr val="lt1"/>
          </a:gs>
        </a:gsLst>
        <a:lin ang="5400000" scaled="0"/>
      </a:gradFill>
    </cs:spPr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dk1">
        <a:lumMod val="50000"/>
        <a:lumOff val="50000"/>
      </a:schemeClr>
    </cs:fontRef>
    <cs:defRPr sz="1400" kern="1200" cap="none" spc="2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65000"/>
        <a:lumOff val="35000"/>
      </a:schemeClr>
    </cs:fontRef>
    <cs:defRPr sz="900" kern="1200" spc="20" baseline="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>
      <cs:styleClr val="auto"/>
    </cs:fillRef>
    <cs:effectRef idx="0"/>
    <cs:fontRef idx="minor">
      <a:schemeClr val="lt1"/>
    </cs:fontRef>
    <cs:defRPr sz="9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90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0.44108</cdr:x>
      <cdr:y>0.40468</cdr:y>
    </cdr:from>
    <cdr:to>
      <cdr:x>0.49364</cdr:x>
      <cdr:y>0.53898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638261" y="2036486"/>
          <a:ext cx="552615" cy="67586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0.41556</cdr:x>
      <cdr:y>0.3711</cdr:y>
    </cdr:from>
    <cdr:to>
      <cdr:x>0.50252</cdr:x>
      <cdr:y>0.5528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4369904" y="1867521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0.44959</cdr:x>
      <cdr:y>0.4817</cdr:y>
    </cdr:from>
    <cdr:to>
      <cdr:x>0.53655</cdr:x>
      <cdr:y>0.66341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4727713" y="24241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0.11594</cdr:x>
      <cdr:y>0.34543</cdr:y>
    </cdr:from>
    <cdr:to>
      <cdr:x>0.2029</cdr:x>
      <cdr:y>0.52713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1219200" y="173831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C290B-B892-4413-954A-8FABEC0F3414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1A058F-094D-4101-842A-17B0A759F93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45256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294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9185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8149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0029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58322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6564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0497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58515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7959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2434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77964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726903-6D5B-45F0-8CE1-B8C5EDDE810C}" type="datetimeFigureOut">
              <a:rPr lang="ru-RU" smtClean="0"/>
              <a:pPr/>
              <a:t>02.11.2023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D2CCE5-60D6-4C1C-BFE9-4FC50AD74F2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0347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46021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Анализ результатов итоговой аттестации 2023 года и актуальные проблемы подготовки к ГИА по физике.</a:t>
            </a:r>
            <a:endParaRPr lang="ru-RU" sz="4400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68496" y="3602038"/>
            <a:ext cx="6699503" cy="1655762"/>
          </a:xfrm>
        </p:spPr>
        <p:txBody>
          <a:bodyPr/>
          <a:lstStyle/>
          <a:p>
            <a:r>
              <a:rPr lang="ru-RU" dirty="0" smtClean="0"/>
              <a:t>В.В. Касьяненко, председатель городского профессионального методического объединения.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40237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49070"/>
            <a:ext cx="12193057" cy="695613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09216" y="355981"/>
            <a:ext cx="10515600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Bef>
                <a:spcPts val="1200"/>
              </a:spcBef>
              <a:spcAft>
                <a:spcPts val="0"/>
              </a:spcAft>
            </a:pPr>
            <a:r>
              <a:rPr lang="ru-RU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</a:rPr>
              <a:t>Распределение выпускников текущего года по количеству тестовых баллов, полученных по результатам ЕГЭ в 2023 году</a:t>
            </a:r>
            <a: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6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6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261199276"/>
              </p:ext>
            </p:extLst>
          </p:nvPr>
        </p:nvGraphicFramePr>
        <p:xfrm>
          <a:off x="838200" y="1825624"/>
          <a:ext cx="10515600" cy="47763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476268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92042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365125"/>
            <a:ext cx="9067800" cy="1325563"/>
          </a:xfrm>
        </p:spPr>
        <p:txBody>
          <a:bodyPr>
            <a:normAutofit fontScale="90000"/>
          </a:bodyPr>
          <a:lstStyle/>
          <a:p>
            <a:pPr indent="450215">
              <a:lnSpc>
                <a:spcPct val="107000"/>
              </a:lnSpc>
              <a:spcBef>
                <a:spcPts val="1200"/>
              </a:spcBef>
              <a:spcAft>
                <a:spcPts val="600"/>
              </a:spcAft>
            </a:pPr>
            <a:r>
              <a:rPr lang="ru-RU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 panose="02020603050405020304" pitchFamily="18" charset="0"/>
              </a:rPr>
              <a:t>Результаты среднего балла выпускников г Ноябрьск и ЯНАО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xmlns="" val="2158759183"/>
              </p:ext>
            </p:extLst>
          </p:nvPr>
        </p:nvGraphicFramePr>
        <p:xfrm>
          <a:off x="2181226" y="1557338"/>
          <a:ext cx="8976360" cy="4881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22678404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46021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98563" y="136526"/>
            <a:ext cx="9693965" cy="1153124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Сравнительная диаграмма решаемости заданий ЕГЭ-2023  выпускников г Ноябрьск и ЯНАО </a:t>
            </a:r>
            <a:endParaRPr lang="ru-RU" sz="36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393972605"/>
              </p:ext>
            </p:extLst>
          </p:nvPr>
        </p:nvGraphicFramePr>
        <p:xfrm>
          <a:off x="99391" y="1518250"/>
          <a:ext cx="12006469" cy="52017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xmlns="" val="35670624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950042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-279962" y="1721882"/>
            <a:ext cx="3087064" cy="11462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 panose="02020603050405020304" pitchFamily="18" charset="0"/>
              </a:rPr>
              <a:t>Реестр </a:t>
            </a:r>
            <a:endParaRPr lang="ru-RU" sz="3200" b="1" dirty="0" smtClean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  <a:ea typeface="Times New Roman" panose="02020603050405020304" pitchFamily="18" charset="0"/>
            </a:endParaRPr>
          </a:p>
          <a:p>
            <a:pPr indent="450215">
              <a:lnSpc>
                <a:spcPct val="107000"/>
              </a:lnSpc>
              <a:spcAft>
                <a:spcPts val="0"/>
              </a:spcAft>
            </a:pPr>
            <a:r>
              <a:rPr lang="ru-RU" sz="32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Times New Roman" panose="02020603050405020304" pitchFamily="18" charset="0"/>
              </a:rPr>
              <a:t>затруднений </a:t>
            </a:r>
            <a:endParaRPr lang="ru-RU" sz="11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262929"/>
              </p:ext>
            </p:extLst>
          </p:nvPr>
        </p:nvGraphicFramePr>
        <p:xfrm>
          <a:off x="2807102" y="159026"/>
          <a:ext cx="9285871" cy="6565597"/>
        </p:xfrm>
        <a:graphic>
          <a:graphicData uri="http://schemas.openxmlformats.org/drawingml/2006/table">
            <a:tbl>
              <a:tblPr firstRow="1" firstCol="1" bandRow="1"/>
              <a:tblGrid>
                <a:gridCol w="479632"/>
                <a:gridCol w="5942058"/>
                <a:gridCol w="924739"/>
                <a:gridCol w="969234"/>
                <a:gridCol w="970208"/>
              </a:tblGrid>
              <a:tr h="695739"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задания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R="215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Элементы содержания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уровень сложности задания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Итого МО г. Ноябрьск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Итоги ЯНАО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83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Применять при описании физических процессов и явлений величины и законы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Кинематика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51,39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56,86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13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Применять при описании физических процессов и явлений величины и 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законы. </a:t>
                      </a:r>
                      <a:r>
                        <a:rPr lang="ru-RU" sz="1800" b="1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Термодинамика</a:t>
                      </a: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 Работа, первый, второй закон термодинамики, тепловые машины, КПД, Цикл Карно, уравнение теплового баланса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.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59,72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52,11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113893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Анализировать физические процессы (явления), используя основные положения и законы, изученные в курсе физики. Применять при описании физических процессов и явлений величины и законы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СТО. Квантовая физика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59,72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62,50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336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Правильно трактовать физический смысл изученных физических величин, законов и закономерностей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Механика-квантовая физика.</a:t>
                      </a: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46,53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45,39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911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Решать качественные задачи, использующие типовые учебные ситуации с явно заданными физическими моделями</a:t>
                      </a:r>
                      <a:endParaRPr lang="ru-RU" sz="16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Механика-квантовая механика. 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Повышенный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20,83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19,12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9111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</a:t>
                      </a:r>
                      <a:r>
                        <a:rPr lang="ru-RU" sz="14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ешать расчётные задачи с явно заданной физической моделью с использованием законов и формул из одного раздела курса физики</a:t>
                      </a:r>
                      <a:endParaRPr lang="ru-RU" sz="14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Электродинамика. 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Повышенный</a:t>
                      </a:r>
                      <a:endParaRPr lang="ru-RU" sz="12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27,78</a:t>
                      </a:r>
                      <a:endParaRPr lang="ru-RU" sz="180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21,97</a:t>
                      </a:r>
                      <a:endParaRPr lang="ru-RU" sz="1800" dirty="0">
                        <a:effectLst/>
                        <a:latin typeface="Liberation Serif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565" marR="5656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9384502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/>
          <p:cNvGrpSpPr/>
          <p:nvPr/>
        </p:nvGrpSpPr>
        <p:grpSpPr>
          <a:xfrm>
            <a:off x="-1554" y="0"/>
            <a:ext cx="12193554" cy="6858000"/>
            <a:chOff x="-1554" y="0"/>
            <a:chExt cx="12193554" cy="6858000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 rotWithShape="1">
            <a:blip r:embed="rId2" cstate="print"/>
            <a:srcRect l="11111"/>
            <a:stretch/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9674352" y="6488668"/>
              <a:ext cx="21630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dirty="0" smtClean="0">
                  <a:solidFill>
                    <a:schemeClr val="bg1"/>
                  </a:solidFill>
                </a:rPr>
                <a:t>Семинар 19.10.2023</a:t>
              </a:r>
              <a:endParaRPr lang="ru-RU" dirty="0">
                <a:solidFill>
                  <a:schemeClr val="bg1"/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-1554" y="4758"/>
              <a:ext cx="2185894" cy="1820867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1270" y="344209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 участников экзамена</a:t>
            </a:r>
            <a:b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ОГЭ 2023</a:t>
            </a:r>
            <a:endParaRPr lang="ru-RU" b="1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ОГЭ приняли участие 1252 выпускника 9 классов.</a:t>
            </a:r>
          </a:p>
          <a:p>
            <a:pPr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Процент участия: в г Ноябрьск – 10,94%, в ЯНАО – 11,36%.</a:t>
            </a:r>
            <a:r>
              <a:rPr lang="ru-RU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 Процент участия в школах города: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Liberation Serif" panose="02020603050405020304" pitchFamily="18" charset="0"/>
                <a:ea typeface="Times New Roman" panose="02020603050405020304" pitchFamily="18" charset="0"/>
              </a:rPr>
              <a:t>максимальное количество участников СОШ №8 –</a:t>
            </a:r>
            <a:r>
              <a:rPr lang="ru-RU" dirty="0" smtClean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18,45%, СОШ </a:t>
            </a:r>
            <a:r>
              <a:rPr lang="ru-RU" dirty="0" err="1" smtClean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мкр</a:t>
            </a:r>
            <a:r>
              <a:rPr lang="ru-RU" dirty="0" smtClean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-н Вынгапуровский – 16,39%;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dirty="0" smtClean="0">
                <a:effectLst/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минимальное количество участников – СОШ №5, №13, №10 (4,55%, 7,69%, 7,86 %)</a:t>
            </a:r>
            <a:endParaRPr lang="ru-RU" dirty="0" smtClean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041773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057" y="0"/>
            <a:ext cx="12193057" cy="6950042"/>
          </a:xfrm>
          <a:prstGeom prst="rect">
            <a:avLst/>
          </a:prstGeom>
        </p:spPr>
      </p:pic>
      <p:pic>
        <p:nvPicPr>
          <p:cNvPr id="4098" name="Picture 2" descr="https://komitet.tsn.47edu.ru/images/news/1/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302" t="28473" r="12508" b="23999"/>
          <a:stretch/>
        </p:blipFill>
        <p:spPr bwMode="auto">
          <a:xfrm>
            <a:off x="2320506" y="983412"/>
            <a:ext cx="9092241" cy="33211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19267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46021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0552" y="365125"/>
            <a:ext cx="9223248" cy="1325563"/>
          </a:xfrm>
        </p:spPr>
        <p:txBody>
          <a:bodyPr/>
          <a:lstStyle/>
          <a:p>
            <a:r>
              <a:rPr lang="ru-RU" dirty="0" smtClean="0"/>
              <a:t>Среднестатистическая оценка </a:t>
            </a:r>
            <a:r>
              <a:rPr lang="ru-RU" smtClean="0"/>
              <a:t>выпускников по физике  </a:t>
            </a:r>
            <a:r>
              <a:rPr lang="ru-RU" dirty="0" smtClean="0"/>
              <a:t>2023 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612648" y="1605876"/>
            <a:ext cx="10741152" cy="4692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292171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57400" y="-164592"/>
            <a:ext cx="10046208" cy="859535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/>
            </a:r>
            <a:br>
              <a:rPr lang="ru-RU" sz="24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</a:b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Результаты государственной итоговой аттестации по образовательным программам основного общего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образования учащихся общеобразовательных 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учреждений 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МО город Ноябрьск </a:t>
            </a:r>
            <a:r>
              <a:rPr lang="ru-RU" sz="2000" b="1" u="sng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по физике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  <a:ea typeface="Calibri" panose="020F0502020204030204" pitchFamily="34" charset="0"/>
                <a:cs typeface="Liberation Serif" panose="02020603050405020304" pitchFamily="18" charset="0"/>
              </a:rPr>
              <a:t>  в форме ОГЭ в 2023 году (по итогам основного этапа)</a:t>
            </a:r>
            <a:endParaRPr lang="ru-RU" sz="20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12876043"/>
              </p:ext>
            </p:extLst>
          </p:nvPr>
        </p:nvGraphicFramePr>
        <p:xfrm>
          <a:off x="0" y="1170580"/>
          <a:ext cx="12143232" cy="5550608"/>
        </p:xfrm>
        <a:graphic>
          <a:graphicData uri="http://schemas.openxmlformats.org/drawingml/2006/table">
            <a:tbl>
              <a:tblPr firstRow="1" firstCol="1" bandRow="1"/>
              <a:tblGrid>
                <a:gridCol w="2121408"/>
                <a:gridCol w="603504"/>
                <a:gridCol w="603504"/>
                <a:gridCol w="594360"/>
                <a:gridCol w="905256"/>
                <a:gridCol w="640080"/>
                <a:gridCol w="914400"/>
                <a:gridCol w="758952"/>
                <a:gridCol w="969264"/>
                <a:gridCol w="704088"/>
                <a:gridCol w="969264"/>
                <a:gridCol w="722376"/>
                <a:gridCol w="877824"/>
                <a:gridCol w="758952"/>
              </a:tblGrid>
              <a:tr h="32371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ОО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количество участников ГИА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% участия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"2"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"3"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"4"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"5"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средняя оценка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общая успеваемость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качественная успеваемость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vert="vert27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8164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кол-во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% от числа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кол-во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% от числа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кол-во человек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% от числа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кол-во человек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Liberation Serif" panose="02020603050405020304" pitchFamily="18" charset="0"/>
                        </a:rPr>
                        <a:t>% от числа участников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66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МАОУ СОШ № 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1,71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21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12,20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46,67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13,33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3,67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53,33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4,55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75,00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25,00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3,50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highlight>
                            <a:srgbClr val="FF00FF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25,00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6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11,46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54,55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45,45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3,45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45,45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031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14,39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52,63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31,58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15,79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3,63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47,37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8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18,45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52,63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31,58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15,79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3,63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47,37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9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11,54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33C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6,67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73,33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3,13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FF00FF"/>
                          </a:highlight>
                          <a:uLnTx/>
                          <a:uFillTx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93,33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highlight>
                            <a:srgbClr val="FF00FF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10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7,69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7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highlight>
                            <a:srgbClr val="00FF00"/>
                          </a:highlight>
                          <a:uLnTx/>
                          <a:uFillTx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100,00</a:t>
                      </a:r>
                      <a:endParaRPr kumimoji="0" lang="ru-RU" sz="1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+mn-cs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highlight>
                            <a:srgbClr val="00FF00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</a:t>
                      </a: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«Гимназия </a:t>
                      </a: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№ 1»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8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12,50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37,50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12,50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3,63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945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12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12,71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26,67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13,33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3,53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2860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13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7,86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36,36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45,45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18,18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3,82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63,64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6517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№ 14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11,11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highlight>
                            <a:srgbClr val="FF00FF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МБОУ СОШ </a:t>
                      </a:r>
                      <a:r>
                        <a:rPr lang="ru-RU" sz="1700" baseline="0" dirty="0" err="1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мкр</a:t>
                      </a: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. Вынгапуровский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16,39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4,20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highlight>
                            <a:srgbClr val="00FF00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80,00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21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ЧОУ «НПГ»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11,11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solidFill>
                            <a:srgbClr val="000000"/>
                          </a:solidFill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 smtClean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100,0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aseline="0" dirty="0">
                          <a:effectLst/>
                          <a:highlight>
                            <a:srgbClr val="FF00FF"/>
                          </a:highlight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0,00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ИТОГО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137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10,94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1,46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72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52,55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32,85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18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13,14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3,58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98,54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700" b="1" baseline="0" dirty="0">
                          <a:effectLst/>
                          <a:latin typeface="Liberation Serif" panose="02020603050405020304" pitchFamily="18" charset="0"/>
                          <a:ea typeface="Calibri" panose="020F0502020204030204" pitchFamily="34" charset="0"/>
                          <a:cs typeface="Liberation Serif" panose="02020603050405020304" pitchFamily="18" charset="0"/>
                        </a:rPr>
                        <a:t>45,99</a:t>
                      </a:r>
                      <a:endParaRPr lang="ru-RU" sz="1700" baseline="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56743" marR="5674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472838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950042"/>
          </a:xfrm>
          <a:prstGeom prst="rect">
            <a:avLst/>
          </a:prstGeom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39950057"/>
              </p:ext>
            </p:extLst>
          </p:nvPr>
        </p:nvGraphicFramePr>
        <p:xfrm>
          <a:off x="2606040" y="0"/>
          <a:ext cx="9473183" cy="6867144"/>
        </p:xfrm>
        <a:graphic>
          <a:graphicData uri="http://schemas.openxmlformats.org/drawingml/2006/table">
            <a:tbl>
              <a:tblPr firstRow="1" firstCol="1" bandRow="1"/>
              <a:tblGrid>
                <a:gridCol w="448056"/>
                <a:gridCol w="5870448"/>
                <a:gridCol w="1017472"/>
                <a:gridCol w="1159122"/>
                <a:gridCol w="978085"/>
              </a:tblGrid>
              <a:tr h="3933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№ задания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элементы содержания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Уровень сложности задания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Итого МО г. Ноябрьск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Итого ЯНАО</a:t>
                      </a:r>
                      <a:endParaRPr lang="ru-RU" sz="11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9387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Распознавать явление по его определению, описанию, характерным признакам и на основе опытов, демонстрирующих данное физическое явление. Различать для данного явления основные свойства или условия протекания явления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58,39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61,64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Вычислять значение величины при анализе явлений с использованием законов и 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формул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51,09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58,91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51,82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46,81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56,2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53,72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46,72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53,99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45,99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50,66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Описывать изменения физических величин при 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протекании</a:t>
                      </a:r>
                      <a:r>
                        <a:rPr lang="ru-RU" sz="1600" baseline="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физических явлений </a:t>
                      </a: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и процессов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50,73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48,94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12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Описывать изменения физических величин при протекании физических явлений и процессов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Базовый 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58,76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61,17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3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Проводить косвенные измерения физических величин, исследование зависимостей между величинами (экспериментальное задание 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Высокий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27,01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32,18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0233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23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Решать расчётные задачи, используя законы и формулы, связывающие физические величины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Повышенный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36,98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44,99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15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Решать расчётные задачи, используя законы и формулы, связывающие физические величины (комбинированная задача</a:t>
                      </a:r>
                      <a:r>
                        <a:rPr lang="ru-RU" sz="1600" dirty="0" smtClean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)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Высокий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15,57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15,74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25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8376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Высокий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24,09</a:t>
                      </a:r>
                      <a:endParaRPr lang="ru-RU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Liberation Serif" panose="02020603050405020304" pitchFamily="18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26,73</a:t>
                      </a:r>
                      <a:endParaRPr lang="ru-RU" sz="16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35394" marR="3539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0" y="1837944"/>
            <a:ext cx="25420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Реестр </a:t>
            </a:r>
          </a:p>
          <a:p>
            <a:r>
              <a:rPr lang="ru-RU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Liberation Serif" panose="02020603050405020304" pitchFamily="18" charset="0"/>
              </a:rPr>
              <a:t>затруднений</a:t>
            </a:r>
            <a:endParaRPr lang="ru-RU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Liberation Serif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43623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529" y="-46021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16423" y="309596"/>
            <a:ext cx="9687698" cy="564390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8249" y="3602038"/>
            <a:ext cx="9149751" cy="165576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https://55-licey.edu-penza.ru/documents/5_ere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80695" y="1036235"/>
            <a:ext cx="8759154" cy="3230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53768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3057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0" y="173101"/>
            <a:ext cx="9159240" cy="1325563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 участников экзамена</a:t>
            </a:r>
            <a:br>
              <a:rPr lang="ru-RU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ЕГЭ </a:t>
            </a:r>
            <a:r>
              <a:rPr lang="ru-RU" b="1" dirty="0">
                <a:solidFill>
                  <a:srgbClr val="4472C4">
                    <a:lumMod val="7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2023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98664"/>
            <a:ext cx="10515600" cy="4929568"/>
          </a:xfrm>
        </p:spPr>
        <p:txBody>
          <a:bodyPr>
            <a:normAutofit fontScale="85000" lnSpcReduction="20000"/>
          </a:bodyPr>
          <a:lstStyle/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Общее количество выпускников в 2022-2023 году – 628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Уменьшилась доля выпускников, сдававших физику с 14,80% до 11,46%. </a:t>
            </a: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Самое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большое количество, выбравших экзамен по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физике:</a:t>
            </a: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МБОУ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«Гимназия №1» (12), </a:t>
            </a: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МБОУ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СОШ №7 (11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),</a:t>
            </a: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МБОУ СОШ №9 (10), </a:t>
            </a: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минимальное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количество выбравших экзамен 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по физике:</a:t>
            </a: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МБОУ СОШ №10 (1</a:t>
            </a: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),</a:t>
            </a: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МБОУ СОШ № 3, 5 (2), </a:t>
            </a: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 МБОУ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СОШ №2, 6 (3). </a:t>
            </a:r>
            <a:endParaRPr lang="ru-RU" dirty="0" smtClean="0">
              <a:latin typeface="Liberation Serif" panose="02020603050405020304" pitchFamily="18" charset="0"/>
              <a:ea typeface="Times New Roman" panose="02020603050405020304" pitchFamily="18" charset="0"/>
              <a:cs typeface="Liberation Serif" panose="02020603050405020304" pitchFamily="18" charset="0"/>
            </a:endParaRPr>
          </a:p>
          <a:p>
            <a:pPr marL="0" marR="90170" indent="0" algn="just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В </a:t>
            </a:r>
            <a:r>
              <a:rPr lang="ru-RU" dirty="0">
                <a:latin typeface="Liberation Serif" panose="02020603050405020304" pitchFamily="18" charset="0"/>
                <a:ea typeface="Times New Roman" panose="02020603050405020304" pitchFamily="18" charset="0"/>
                <a:cs typeface="Liberation Serif" panose="02020603050405020304" pitchFamily="18" charset="0"/>
              </a:rPr>
              <a:t>остальных учебных учреждениях приняли участие от 4 до 7 выпускников.</a:t>
            </a:r>
            <a:endParaRPr lang="ru-R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9896085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577" y="-46021"/>
            <a:ext cx="12199153" cy="695004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11096" y="365125"/>
            <a:ext cx="9442704" cy="1325563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ru-RU" sz="3200" b="1" dirty="0">
                <a:latin typeface="Liberation Serif" panose="02020603050405020304" pitchFamily="18" charset="0"/>
                <a:ea typeface="Times New Roman" panose="02020603050405020304" pitchFamily="18" charset="0"/>
              </a:rPr>
              <a:t>Результаты единого государственного экзамена выпускников общеобразовательных организаций МО г. Ноябрьск по физике в 2023 году</a:t>
            </a: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ru-RU" sz="3200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05272226"/>
              </p:ext>
            </p:extLst>
          </p:nvPr>
        </p:nvGraphicFramePr>
        <p:xfrm>
          <a:off x="838200" y="1690688"/>
          <a:ext cx="10515600" cy="5032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8806068" y="4051972"/>
            <a:ext cx="14411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97,22%. 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59633" y="3790362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97.80%</a:t>
            </a:r>
            <a:endParaRPr lang="ru-RU" sz="2800" dirty="0">
              <a:solidFill>
                <a:schemeClr val="bg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911096" y="4313582"/>
            <a:ext cx="12923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  <a:latin typeface="Liberation Serif" panose="020206030504050203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96,80%</a:t>
            </a:r>
            <a:endParaRPr lang="ru-RU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44461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711</TotalTime>
  <Words>898</Words>
  <Application>Microsoft Office PowerPoint</Application>
  <PresentationFormat>Произвольный</PresentationFormat>
  <Paragraphs>361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Анализ результатов итоговой аттестации 2023 года и актуальные проблемы подготовки к ГИА по физике.</vt:lpstr>
      <vt:lpstr>Характеристика  участников экзамена  ОГЭ 2023</vt:lpstr>
      <vt:lpstr>Слайд 3</vt:lpstr>
      <vt:lpstr>Среднестатистическая оценка выпускников по физике  2023 </vt:lpstr>
      <vt:lpstr> Результаты государственной итоговой аттестации по образовательным программам основного общего образования учащихся общеобразовательных учреждений МО город Ноябрьск по физике  в форме ОГЭ в 2023 году (по итогам основного этапа)</vt:lpstr>
      <vt:lpstr>Слайд 6</vt:lpstr>
      <vt:lpstr>Слайд 7</vt:lpstr>
      <vt:lpstr>Характеристика  участников экзамена  ЕГЭ 2023</vt:lpstr>
      <vt:lpstr>Результаты единого государственного экзамена выпускников общеобразовательных организаций МО г. Ноябрьск по физике в 2023 году </vt:lpstr>
      <vt:lpstr>Распределение выпускников текущего года по количеству тестовых баллов, полученных по результатам ЕГЭ в 2023 году </vt:lpstr>
      <vt:lpstr>Результаты среднего балла выпускников г Ноябрьск и ЯНАО </vt:lpstr>
      <vt:lpstr>Сравнительная диаграмма решаемости заданий ЕГЭ-2023  выпускников г Ноябрьск и ЯНАО </vt:lpstr>
      <vt:lpstr>Слайд 13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Анализ результатов итоговой аттестации 2023 года и актуальные проблемы подготовки к ГИА по физике.</dc:title>
  <dc:creator>пк</dc:creator>
  <cp:lastModifiedBy>Валентиа</cp:lastModifiedBy>
  <cp:revision>25</cp:revision>
  <dcterms:created xsi:type="dcterms:W3CDTF">2023-10-18T17:09:10Z</dcterms:created>
  <dcterms:modified xsi:type="dcterms:W3CDTF">2023-11-02T06:37:13Z</dcterms:modified>
</cp:coreProperties>
</file>