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72" r:id="rId10"/>
    <p:sldId id="286" r:id="rId11"/>
    <p:sldId id="26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69" r:id="rId26"/>
    <p:sldId id="270" r:id="rId27"/>
    <p:sldId id="27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754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82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6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4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85419d9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85419d9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16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89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4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95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70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84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5419d9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5419d9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12981" y="323977"/>
            <a:ext cx="8036041" cy="2223900"/>
          </a:xfrm>
          <a:prstGeom prst="roundRect">
            <a:avLst>
              <a:gd name="adj" fmla="val 4103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609622" y="466852"/>
            <a:ext cx="7739400" cy="17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КИМ ЕГЭ-2024 </a:t>
            </a:r>
            <a:endParaRPr lang="ru-RU" sz="4400" b="1" dirty="0" smtClean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физике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6E600-AAD3-AB7B-AFF2-D17520360840}"/>
              </a:ext>
            </a:extLst>
          </p:cNvPr>
          <p:cNvSpPr txBox="1"/>
          <p:nvPr/>
        </p:nvSpPr>
        <p:spPr>
          <a:xfrm>
            <a:off x="520444" y="241234"/>
            <a:ext cx="7964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914400" eaLnBrk="1" fontAlgn="auto" latinLnBrk="0" hangingPunct="1">
              <a:buSzTx/>
              <a:buFont typeface="Arial"/>
              <a:buNone/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«Механика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»    Динамика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0" y="833438"/>
            <a:ext cx="7581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0" y="1804988"/>
            <a:ext cx="6781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6E600-AAD3-AB7B-AFF2-D17520360840}"/>
              </a:ext>
            </a:extLst>
          </p:cNvPr>
          <p:cNvSpPr txBox="1"/>
          <p:nvPr/>
        </p:nvSpPr>
        <p:spPr>
          <a:xfrm>
            <a:off x="520444" y="241234"/>
            <a:ext cx="7964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914400" eaLnBrk="1" fontAlgn="auto" latinLnBrk="0" hangingPunct="1">
              <a:buSzTx/>
              <a:buFont typeface="Arial"/>
              <a:buNone/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«Механика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»    Динамика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285750" lvl="0" indent="-285750" defTabSz="914400" eaLnBrk="1" fontAlgn="auto" latinLnBrk="0" hangingPunct="1">
              <a:buSzTx/>
              <a:buFont typeface="Arial"/>
              <a:buChar char="v"/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Второй закон Ньютона</a:t>
            </a:r>
          </a:p>
          <a:p>
            <a:pPr marL="285750" lvl="0" indent="-285750" defTabSz="914400" eaLnBrk="1" fontAlgn="auto" latinLnBrk="0" hangingPunct="1">
              <a:buSzTx/>
              <a:buFont typeface="Arial"/>
              <a:buChar char="v"/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Закон Гука</a:t>
            </a:r>
          </a:p>
          <a:p>
            <a:pPr marL="285750" lvl="0" indent="-285750" defTabSz="914400" eaLnBrk="1" fontAlgn="auto" latinLnBrk="0" hangingPunct="1">
              <a:buSzTx/>
              <a:buFont typeface="Arial"/>
              <a:buChar char="v"/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Сила трения скольжения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546F86-ABAC-F5D8-6797-26AEBE05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44" y="3354867"/>
            <a:ext cx="3771900" cy="1208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978D39-FE7E-2DA9-AFC4-4A2DF9FF7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44" y="1761604"/>
            <a:ext cx="3771900" cy="710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35CDFD-FCF4-F295-33BA-E09C12676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44" y="2607148"/>
            <a:ext cx="3771028" cy="612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4D8AB6C-DF98-E9C7-01C8-B457B0418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528" y="3820249"/>
            <a:ext cx="3771028" cy="743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D85339-58D8-D368-2CAA-F00A1BE65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656" y="2591430"/>
            <a:ext cx="3771900" cy="98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CD3D6C1-A56A-CBDE-A646-227B54305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656" y="1777997"/>
            <a:ext cx="3771900" cy="554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536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96E600-AAD3-AB7B-AFF2-D17520360840}"/>
              </a:ext>
            </a:extLst>
          </p:cNvPr>
          <p:cNvSpPr txBox="1"/>
          <p:nvPr/>
        </p:nvSpPr>
        <p:spPr>
          <a:xfrm>
            <a:off x="415669" y="60140"/>
            <a:ext cx="7964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«Механика»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  Законы сохранения в механике</a:t>
            </a:r>
          </a:p>
          <a:p>
            <a:pPr lvl="0">
              <a:tabLst>
                <a:tab pos="630555" algn="l"/>
              </a:tabLs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" b="87690"/>
          <a:stretch/>
        </p:blipFill>
        <p:spPr bwMode="auto">
          <a:xfrm>
            <a:off x="1257880" y="481390"/>
            <a:ext cx="6775581" cy="29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4"/>
          <a:stretch/>
        </p:blipFill>
        <p:spPr bwMode="auto">
          <a:xfrm>
            <a:off x="320349" y="741895"/>
            <a:ext cx="6118551" cy="16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 bwMode="auto">
          <a:xfrm>
            <a:off x="320349" y="2176754"/>
            <a:ext cx="5432751" cy="221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25" y="3574832"/>
            <a:ext cx="4316575" cy="9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10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4" y="163414"/>
            <a:ext cx="892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«Механика»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Статика. Механические колебания и волны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64488"/>
            <a:ext cx="5995875" cy="96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2"/>
          <a:stretch/>
        </p:blipFill>
        <p:spPr bwMode="auto">
          <a:xfrm>
            <a:off x="89218" y="1709961"/>
            <a:ext cx="4661317" cy="50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6" r="8294"/>
          <a:stretch/>
        </p:blipFill>
        <p:spPr bwMode="auto">
          <a:xfrm>
            <a:off x="4596343" y="1594499"/>
            <a:ext cx="4547658" cy="7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67781"/>
            <a:ext cx="5181600" cy="11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87" y="3824287"/>
            <a:ext cx="6317288" cy="8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800" y="462028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№5-6 Вся механика!!!!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2743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02" y="360462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№7-10  «Молекулярная физика. Термодинамика»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2071688"/>
            <a:ext cx="66389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6725" y="3910013"/>
            <a:ext cx="6724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66788"/>
            <a:ext cx="6686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02" y="360462"/>
            <a:ext cx="422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№7 «Молекулярная физика»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3917"/>
            <a:ext cx="5238749" cy="28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684182"/>
            <a:ext cx="5229224" cy="145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7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02" y="360462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№8 «Термодинамика»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78" y="1159907"/>
            <a:ext cx="6877745" cy="14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760760"/>
            <a:ext cx="6867525" cy="15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023" y="4389538"/>
            <a:ext cx="9458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№9-10  «Молекулярная физика. Термодинамика» ВСЯ!!!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43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02" y="360462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№11-15  «Электродинамика»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883682"/>
            <a:ext cx="6686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76400"/>
            <a:ext cx="67056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8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42925"/>
            <a:ext cx="6172200" cy="8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 b="42637"/>
          <a:stretch/>
        </p:blipFill>
        <p:spPr bwMode="auto">
          <a:xfrm>
            <a:off x="1038225" y="1415227"/>
            <a:ext cx="6000750" cy="92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4"/>
          <a:stretch/>
        </p:blipFill>
        <p:spPr bwMode="auto">
          <a:xfrm>
            <a:off x="962024" y="2296671"/>
            <a:ext cx="6496049" cy="5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810462"/>
            <a:ext cx="3990975" cy="225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300" y="142815"/>
            <a:ext cx="9011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№11 «Электрическое поле. Законы постоянного тока»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07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27" y="189012"/>
            <a:ext cx="781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№12  «Магнитное поле. Электромагнитная индукция»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891128"/>
            <a:ext cx="5819775" cy="116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052638"/>
            <a:ext cx="3790950" cy="97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3104449"/>
            <a:ext cx="5533802" cy="18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87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77394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Изменение нормативной базы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34250" y="889790"/>
            <a:ext cx="8361735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Введение обновленной версии ФГОС СОО и новых программ по физике Федеральной образовательной программы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Обновление кодификатора: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Новый перечень проверяемых требований (приведен в преемственности с предыдущим ФГОС)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A4362D-9A55-2C83-D459-E634CBD0D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2119151"/>
            <a:ext cx="4526063" cy="25703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421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2598"/>
            <a:ext cx="802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№13  «Электромагнитные колебания и волны.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птика»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99"/>
            <a:ext cx="5638800" cy="247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2392257"/>
            <a:ext cx="5991225" cy="9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6" y="3464361"/>
            <a:ext cx="4238625" cy="16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2800" y="4542612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№14-15  «Электродинамика» ВСЯ!!!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27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75" y="103962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№16-17  «Квантовая физика»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32082"/>
            <a:ext cx="66484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627182"/>
            <a:ext cx="6686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6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 bwMode="auto">
          <a:xfrm>
            <a:off x="600074" y="1184748"/>
            <a:ext cx="5381625" cy="17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2"/>
          <a:stretch/>
        </p:blipFill>
        <p:spPr bwMode="auto">
          <a:xfrm>
            <a:off x="600074" y="2930423"/>
            <a:ext cx="5543551" cy="26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745759"/>
            <a:ext cx="6857999" cy="3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9175" y="222539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№16  «Квантовая физика»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7800" y="4208562"/>
            <a:ext cx="4913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17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«Квантовая физика»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 ВСЯ!!!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026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175" y="1645544"/>
            <a:ext cx="8354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№18 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трактовать физический смысл изученных физических величин, законов и закономерностей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» </a:t>
            </a:r>
          </a:p>
          <a:p>
            <a:pPr lvl="0">
              <a:tabLst>
                <a:tab pos="630555" algn="l"/>
              </a:tabLs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ВСЯ ФИЗИКА 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585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025" y="442250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30555" algn="l"/>
              </a:tabLs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№19-20  «Эксперимент»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"/>
          <a:stretch/>
        </p:blipFill>
        <p:spPr bwMode="auto">
          <a:xfrm>
            <a:off x="962025" y="2052638"/>
            <a:ext cx="6905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47738"/>
            <a:ext cx="6686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5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31021" y="419350"/>
            <a:ext cx="8361735" cy="52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Часть 2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№21 (3 балла) – качественная задача, молекулярная физика или электродинамика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sz="2000" dirty="0">
                <a:solidFill>
                  <a:srgbClr val="2E364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№22 (2 балла) – расчетная задача по механике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№23 (2 балла) - расчетная задача по электродинамике или молекулярной физике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sz="2000" dirty="0">
                <a:solidFill>
                  <a:srgbClr val="2E364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№24 (3 балла)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- расчетная задача по молекулярной физике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№25 (3 балла) - расчетная задача по электродинамике (электростатика, постоянный ток, магнитное поле, ЭМИ)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sz="2000" dirty="0">
                <a:solidFill>
                  <a:srgbClr val="2E364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№26 (4 балла)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- расчетная задача по механике (динамика, законы сохранения в механике)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682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91375" y="0"/>
            <a:ext cx="8361735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630555" algn="l"/>
              </a:tabLst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№26. Обоснование +решение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630555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9D491C-898A-778C-225A-7ED55E8D9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1" y="483798"/>
            <a:ext cx="3926715" cy="4659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0E2B79-47E7-EBCF-C8BA-D3A0AF574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5" y="141193"/>
            <a:ext cx="3557235" cy="50043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623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7F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702300" y="1634741"/>
            <a:ext cx="7739400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Спасибо за внимание!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30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77394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2E3648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Изменение нормативной базы</a:t>
            </a:r>
            <a:endParaRPr sz="2400" b="1" dirty="0">
              <a:solidFill>
                <a:srgbClr val="2E3648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5573" y="779342"/>
            <a:ext cx="836173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Введение обновленной версии ФГОС СОО и новых программ по физике Федеральной образовательной программы:</a:t>
            </a:r>
          </a:p>
          <a:p>
            <a:pPr marL="2857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630555" algn="l"/>
              </a:tabLst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Перечень элементов содержания, проверяемых на ЕГЭ по физике, должен соответствовать перечню дидактических единиц, входящих в новую программу по физике для 10-11 классов с углубленным изучением физики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AEBAD6"/>
                </a:solidFill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sz="1100">
              <a:solidFill>
                <a:srgbClr val="AEB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AEBAD6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 sz="1100">
              <a:solidFill>
                <a:srgbClr val="AEB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F1227-47C5-B9C8-0FBB-1F630E33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73" y="2443555"/>
            <a:ext cx="2720656" cy="2200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2DA152-3DE5-4995-FE0A-B32B0C61F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277" y="2893569"/>
            <a:ext cx="2739333" cy="1750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4D29EF-E5AA-4745-CB05-6BB67594A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659" y="2140582"/>
            <a:ext cx="2745097" cy="25030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77394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Изменение кодификатора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39122" y="871043"/>
            <a:ext cx="810594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indent="-252000" algn="just" defTabSz="914400" rtl="0" eaLnBrk="1" fontAlgn="auto" latinLnBrk="0" hangingPunct="1"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Новые элементы не вводятся</a:t>
            </a:r>
          </a:p>
          <a:p>
            <a:pPr marR="0" lvl="0" indent="-252000" algn="just" defTabSz="914400" rtl="0" eaLnBrk="1" fontAlgn="auto" latinLnBrk="0" hangingPunct="1"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Удалены из кодификатора:</a:t>
            </a:r>
          </a:p>
          <a:p>
            <a:pPr indent="-252000" algn="just"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«Первая космическая скорость», «Вторая космическая скорость»</a:t>
            </a:r>
          </a:p>
          <a:p>
            <a:pPr indent="-252000" algn="just"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«Волновые свойства частиц. Волны Де Бройля», «Дифракция электронов 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на кристаллах», «Лазер», «Энергия связи нуклонов в ядре. Ядерные силы»,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«Дефект масс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ядра» </a:t>
            </a:r>
          </a:p>
          <a:p>
            <a:pPr indent="-252000"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«Основы СТО»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BDCB78-A87B-B315-25AE-1E7E37A4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26" y="2563784"/>
            <a:ext cx="5192826" cy="200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E81752-0DC2-A4CE-3D25-C3570AF8B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22" y="2563783"/>
            <a:ext cx="2806480" cy="2004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441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849873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КИМ ЕГЭ-2024 по физике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5E7924-6D37-1784-0A99-7F13B27A3E08}"/>
              </a:ext>
            </a:extLst>
          </p:cNvPr>
          <p:cNvSpPr txBox="1"/>
          <p:nvPr/>
        </p:nvSpPr>
        <p:spPr>
          <a:xfrm>
            <a:off x="510402" y="919485"/>
            <a:ext cx="8282354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</a:t>
            </a:r>
            <a:r>
              <a:rPr lang="ru-RU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исло заданий сокращено с 30 до 26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630555" algn="l"/>
              </a:tabLst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Часть 1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Удалены 4 линии заданий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Одно из заданий с кратким ответом в виде числа перенесено из раздела «МКТ и термодинамика» в раздел «Механика»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Сокращен общий объем проверяемых элементов содержания, а также спектр проверяемых элементов содержания в заданиях базового уровня с кратким ответом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630555" algn="l"/>
              </a:tabLst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630555" algn="l"/>
              </a:tabLst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Часть 2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Удалено 1 задание – расчетная задача высокого уровня сложности на 3 балла. (задача по квантовой физике).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Задания по квантовой физике в части 2 отсутствуют</a:t>
            </a:r>
          </a:p>
          <a:p>
            <a:pPr lvl="0" algn="just"/>
            <a:endParaRPr lang="ru-RU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Максимальный балл уменьшился с 54 до 45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b="1" spc="-1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Время выполнения работы 3ч 55 мин.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endParaRPr lang="ru-RU" dirty="0">
              <a:solidFill>
                <a:srgbClr val="2E364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762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849873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КИМ ЕГЭ-2024 по физике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278F80-65E0-48B2-A4AD-5D76BBE07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61" y="1689436"/>
            <a:ext cx="3882772" cy="2841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1585C6-7B31-6C29-49D8-61245BF91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66" y="2156327"/>
            <a:ext cx="3882773" cy="2374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9938D2-70C3-01FB-CED2-51ADAD07B16C}"/>
              </a:ext>
            </a:extLst>
          </p:cNvPr>
          <p:cNvSpPr txBox="1"/>
          <p:nvPr/>
        </p:nvSpPr>
        <p:spPr>
          <a:xfrm>
            <a:off x="434250" y="803465"/>
            <a:ext cx="849873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Исключаются линия заданий на распознавание графиков зависимостей физических величин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Исключаются задания на соответствие формул и величин, которые можно рассчитать по этим формулам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30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849873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КИМ ЕГЭ-2024 по физике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2C154B-2E54-1EE0-1C77-820C37EDC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615" y="770015"/>
            <a:ext cx="3585734" cy="3874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EB5894-58B9-20E7-02EF-1D98504BC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07" y="2538893"/>
            <a:ext cx="3802793" cy="2105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CD24A7-7001-783C-AB97-2EF3C3410C49}"/>
              </a:ext>
            </a:extLst>
          </p:cNvPr>
          <p:cNvSpPr txBox="1"/>
          <p:nvPr/>
        </p:nvSpPr>
        <p:spPr>
          <a:xfrm>
            <a:off x="434250" y="770015"/>
            <a:ext cx="457736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Механика»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630555" algn="l"/>
              </a:tabLst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№1-№4 – задания с КО в виде числа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№5 – задание на множественный выбор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№6 задание на изменение величин или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на соответствие (графики)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980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34255" y="252981"/>
            <a:ext cx="849873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№1-6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«Механика»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2E364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4250" y="4644550"/>
            <a:ext cx="32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Всероссийский съезд учителей физики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84656" y="4644550"/>
            <a:ext cx="61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AEBAD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AEBAD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C94BCF-F0B9-B9AB-83F3-8BC272296570}"/>
              </a:ext>
            </a:extLst>
          </p:cNvPr>
          <p:cNvSpPr txBox="1"/>
          <p:nvPr/>
        </p:nvSpPr>
        <p:spPr>
          <a:xfrm>
            <a:off x="5295084" y="720883"/>
            <a:ext cx="34976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3055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E364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Задания с КО в виде числа – проверяется от 2 до 6 элементов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" y="859540"/>
            <a:ext cx="5511043" cy="42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101" y="4006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«Механика»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1" t="25126" r="6560" b="22577"/>
          <a:stretch/>
        </p:blipFill>
        <p:spPr bwMode="auto">
          <a:xfrm>
            <a:off x="1180436" y="1231641"/>
            <a:ext cx="6595851" cy="35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3399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615</Words>
  <Application>Microsoft Office PowerPoint</Application>
  <PresentationFormat>Экран (16:9)</PresentationFormat>
  <Paragraphs>97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12</cp:revision>
  <dcterms:modified xsi:type="dcterms:W3CDTF">2023-10-18T17:31:48Z</dcterms:modified>
</cp:coreProperties>
</file>