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1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Нет стиля, сетка таблицы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solidFill>
                <a:schemeClr val="tx1"/>
              </a:solidFill>
            </a:ln>
          </a:left>
          <a:right>
            <a:ln w="12700">
              <a:solidFill>
                <a:schemeClr val="tx1"/>
              </a:solidFill>
            </a:ln>
          </a:right>
          <a:top>
            <a:ln w="12700">
              <a:solidFill>
                <a:schemeClr val="tx1"/>
              </a:solidFill>
            </a:ln>
          </a:top>
          <a:bottom>
            <a:ln w="12700">
              <a:solidFill>
                <a:schemeClr val="tx1"/>
              </a:solidFill>
            </a:ln>
          </a:bottom>
          <a:insideH>
            <a:ln w="12700">
              <a:solidFill>
                <a:schemeClr val="tx1"/>
              </a:solidFill>
            </a:ln>
          </a:insideH>
          <a:insideV>
            <a:ln w="12700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84" d="100"/>
          <a:sy n="84" d="100"/>
        </p:scale>
        <p:origin x="595" y="62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 /><Relationship Id="rId20" Type="http://schemas.openxmlformats.org/officeDocument/2006/relationships/tableStyles" Target="tableStyles.xml" /><Relationship Id="rId21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8570433-F54D-4641-806D-14F3ACDB38D6}" type="datetimeFigureOut">
              <a:rPr lang="ru-RU"/>
              <a:t/>
            </a:fld>
            <a:endParaRPr lang="ru-RU"/>
          </a:p>
        </p:txBody>
      </p:sp>
      <p:sp>
        <p:nvSpPr>
          <p:cNvPr id="4" name="Образ слайда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2B1F87A-87EB-4141-8A6D-40787ADA9240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Приветствие. Здравствуйте, дорогие коллеги, вашему вниманию предлагается презентация команды №5 на тему «Неравенство Коши в задачах по физике».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2B1F87A-87EB-4141-8A6D-40787ADA9240}" type="slidenum">
              <a:rPr lang="ru-RU"/>
              <a:t/>
            </a:fld>
            <a:endParaRPr lang="ru-RU"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BB954CD-065A-4D8A-9FC3-16A9560FA0D3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21F4FD5-A9BD-4833-8A79-09F945E9ED9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BB954CD-065A-4D8A-9FC3-16A9560FA0D3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21F4FD5-A9BD-4833-8A79-09F945E9ED9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BB954CD-065A-4D8A-9FC3-16A9560FA0D3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21F4FD5-A9BD-4833-8A79-09F945E9ED9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BB954CD-065A-4D8A-9FC3-16A9560FA0D3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21F4FD5-A9BD-4833-8A79-09F945E9ED9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BB954CD-065A-4D8A-9FC3-16A9560FA0D3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21F4FD5-A9BD-4833-8A79-09F945E9ED9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BB954CD-065A-4D8A-9FC3-16A9560FA0D3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21F4FD5-A9BD-4833-8A79-09F945E9ED9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BB954CD-065A-4D8A-9FC3-16A9560FA0D3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21F4FD5-A9BD-4833-8A79-09F945E9ED9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BB954CD-065A-4D8A-9FC3-16A9560FA0D3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21F4FD5-A9BD-4833-8A79-09F945E9ED9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BB954CD-065A-4D8A-9FC3-16A9560FA0D3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21F4FD5-A9BD-4833-8A79-09F945E9ED9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BB954CD-065A-4D8A-9FC3-16A9560FA0D3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21F4FD5-A9BD-4833-8A79-09F945E9ED9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BB954CD-065A-4D8A-9FC3-16A9560FA0D3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21F4FD5-A9BD-4833-8A79-09F945E9ED9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B954CD-065A-4D8A-9FC3-16A9560FA0D3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1F4FD5-A9BD-4833-8A79-09F945E9ED9F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8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72769" y="899583"/>
            <a:ext cx="11046460" cy="20732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Неравенство Коши в задачах по физике</a:t>
            </a:r>
            <a:br>
              <a:rPr lang="ru-RU" b="1">
                <a:solidFill>
                  <a:srgbClr val="0070C0"/>
                </a:solidFill>
              </a:rPr>
            </a:br>
            <a:r>
              <a:rPr lang="ru-RU" b="1">
                <a:solidFill>
                  <a:srgbClr val="0070C0"/>
                </a:solidFill>
              </a:rPr>
              <a:t> 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367319" y="3616209"/>
            <a:ext cx="7518616" cy="1857883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sz="2000">
                <a:latin typeface="Times New Roman"/>
                <a:cs typeface="Times New Roman"/>
              </a:rPr>
              <a:t>Медведева М.Н., </a:t>
            </a:r>
            <a:r>
              <a:rPr lang="ru-RU" sz="2000" i="1">
                <a:latin typeface="Times New Roman"/>
                <a:cs typeface="Times New Roman"/>
              </a:rPr>
              <a:t>Ямало-Ненецкий автономный округ</a:t>
            </a:r>
            <a:endParaRPr sz="7200"/>
          </a:p>
          <a:p>
            <a:pPr marL="0" indent="0">
              <a:buNone/>
              <a:defRPr/>
            </a:pPr>
            <a:r>
              <a:rPr lang="ru-RU" sz="2000">
                <a:latin typeface="Times New Roman"/>
                <a:cs typeface="Times New Roman"/>
              </a:rPr>
              <a:t>Мукминова</a:t>
            </a:r>
            <a:r>
              <a:rPr lang="ru-RU" sz="2000">
                <a:latin typeface="Times New Roman"/>
                <a:cs typeface="Times New Roman"/>
              </a:rPr>
              <a:t> Ю. Н., </a:t>
            </a:r>
            <a:r>
              <a:rPr lang="ru-RU" sz="2000" i="1">
                <a:latin typeface="Times New Roman"/>
                <a:cs typeface="Times New Roman"/>
              </a:rPr>
              <a:t>Ямало-Ненецкий автономный округ</a:t>
            </a:r>
            <a:r>
              <a:rPr lang="ru-RU" sz="2000">
                <a:latin typeface="Times New Roman"/>
                <a:cs typeface="Times New Roman"/>
              </a:rPr>
              <a:t> </a:t>
            </a:r>
            <a:endParaRPr lang="ru-RU" sz="2000"/>
          </a:p>
          <a:p>
            <a:pPr marL="0" indent="0">
              <a:buNone/>
              <a:defRPr/>
            </a:pPr>
            <a:r>
              <a:rPr lang="ru-RU" sz="2000">
                <a:latin typeface="Times New Roman"/>
                <a:cs typeface="Times New Roman"/>
              </a:rPr>
              <a:t>Солодовникова</a:t>
            </a:r>
            <a:r>
              <a:rPr lang="ru-RU" sz="2000">
                <a:latin typeface="Times New Roman"/>
                <a:cs typeface="Times New Roman"/>
              </a:rPr>
              <a:t> </a:t>
            </a:r>
            <a:r>
              <a:rPr lang="ru-RU" sz="2000">
                <a:latin typeface="Times New Roman"/>
                <a:cs typeface="Times New Roman"/>
              </a:rPr>
              <a:t>Г.Н., </a:t>
            </a:r>
            <a:r>
              <a:rPr lang="ru-RU" sz="2000" i="1">
                <a:latin typeface="Times New Roman"/>
                <a:cs typeface="Times New Roman"/>
              </a:rPr>
              <a:t>Новосибирская область</a:t>
            </a:r>
            <a:endParaRPr sz="7200"/>
          </a:p>
          <a:p>
            <a:pPr marL="0" indent="0">
              <a:buNone/>
              <a:defRPr/>
            </a:pPr>
            <a:r>
              <a:rPr lang="ru-RU" sz="2000">
                <a:latin typeface="Times New Roman"/>
                <a:cs typeface="Times New Roman"/>
              </a:rPr>
              <a:t>Мигранова</a:t>
            </a:r>
            <a:r>
              <a:rPr lang="ru-RU" sz="2000">
                <a:latin typeface="Times New Roman"/>
                <a:cs typeface="Times New Roman"/>
              </a:rPr>
              <a:t> М.М., </a:t>
            </a:r>
            <a:r>
              <a:rPr lang="ru-RU" sz="2000" i="1">
                <a:latin typeface="Times New Roman"/>
                <a:cs typeface="Times New Roman"/>
              </a:rPr>
              <a:t>Республика Башкортостан</a:t>
            </a:r>
            <a:endParaRPr sz="7200"/>
          </a:p>
          <a:p>
            <a:pPr marL="0" indent="0">
              <a:buNone/>
              <a:defRPr/>
            </a:pPr>
            <a:r>
              <a:rPr lang="ru-RU" sz="2000">
                <a:latin typeface="Times New Roman"/>
                <a:cs typeface="Times New Roman"/>
              </a:rPr>
              <a:t>Волкова </a:t>
            </a:r>
            <a:r>
              <a:rPr lang="ru-RU" sz="2000">
                <a:latin typeface="Times New Roman"/>
                <a:cs typeface="Times New Roman"/>
              </a:rPr>
              <a:t>С. В., </a:t>
            </a:r>
            <a:r>
              <a:rPr lang="ru-RU" sz="2000" i="1">
                <a:latin typeface="Times New Roman"/>
                <a:cs typeface="Times New Roman"/>
              </a:rPr>
              <a:t>Омская область </a:t>
            </a:r>
            <a:endParaRPr sz="2000"/>
          </a:p>
          <a:p>
            <a:pPr marL="0" indent="0">
              <a:buNone/>
              <a:defRPr/>
            </a:pPr>
            <a:r>
              <a:rPr lang="ru-RU" sz="2000">
                <a:latin typeface="Times New Roman"/>
                <a:cs typeface="Times New Roman"/>
              </a:rPr>
              <a:t>Шербинин</a:t>
            </a:r>
            <a:r>
              <a:rPr lang="ru-RU" sz="2000">
                <a:latin typeface="Times New Roman"/>
                <a:cs typeface="Times New Roman"/>
              </a:rPr>
              <a:t> Н.И., </a:t>
            </a:r>
            <a:r>
              <a:rPr lang="ru-RU" sz="2000" i="1">
                <a:latin typeface="Times New Roman"/>
                <a:cs typeface="Times New Roman"/>
              </a:rPr>
              <a:t>город Санкт-Петербург</a:t>
            </a:r>
            <a:endParaRPr sz="7200"/>
          </a:p>
        </p:txBody>
      </p:sp>
      <p:sp>
        <p:nvSpPr>
          <p:cNvPr id="6" name="TextBox 5"/>
          <p:cNvSpPr txBox="1"/>
          <p:nvPr/>
        </p:nvSpPr>
        <p:spPr bwMode="auto">
          <a:xfrm>
            <a:off x="211000" y="2332418"/>
            <a:ext cx="5803658" cy="640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>
                <a:latin typeface="Times New Roman"/>
                <a:ea typeface="Times New Roman"/>
                <a:cs typeface="Times New Roman"/>
              </a:rPr>
              <a:t>Курсы повышения квалификации</a:t>
            </a:r>
            <a:endParaRPr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b="1">
                <a:latin typeface="Times New Roman"/>
                <a:ea typeface="Times New Roman"/>
                <a:cs typeface="Times New Roman"/>
              </a:rPr>
              <a:t>«Математика для физиков, физика для математиков»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119224" y="139681"/>
            <a:ext cx="11719755" cy="1657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Задача </a:t>
            </a:r>
            <a:r>
              <a:rPr lang="en-US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Небольшое тело соскальзывает с горки высотой </a:t>
            </a:r>
            <a:r>
              <a:rPr lang="ru-RU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по склону, заканчивающемуся горизонтальным трамплином. Какова должна быть высота трамплина </a:t>
            </a:r>
            <a:r>
              <a:rPr lang="ru-RU" sz="2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чтобы дальность полета тела при прочих равных условиях была наибольшей? Трение и сопротивление воздуха не учитывать.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/>
        </p:blipFill>
        <p:spPr bwMode="auto">
          <a:xfrm>
            <a:off x="3780047" y="1653630"/>
            <a:ext cx="3730473" cy="26742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8048264" name=""/>
          <p:cNvSpPr txBox="1"/>
          <p:nvPr/>
        </p:nvSpPr>
        <p:spPr bwMode="auto">
          <a:xfrm flipH="0" flipV="0">
            <a:off x="368117" y="207839"/>
            <a:ext cx="11514827" cy="413875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2400" b="1">
                <a:solidFill>
                  <a:schemeClr val="tx1"/>
                </a:solidFill>
                <a:latin typeface="Times New Roman"/>
                <a:cs typeface="Times New Roman"/>
              </a:rPr>
              <a:t>Решение.</a:t>
            </a:r>
            <a:r>
              <a:rPr sz="2400">
                <a:solidFill>
                  <a:schemeClr val="tx1"/>
                </a:solidFill>
                <a:latin typeface="Times New Roman"/>
                <a:cs typeface="Times New Roman"/>
              </a:rPr>
              <a:t> Определим скорость тела на горизонтальном участке трамплина на основе закона сохранения энергии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left"/>
                    </m:oMathParaPr>
                    <m:oMath>
                      <m:f>
                        <m:fPr>
                          <m:ctrlPr>
                            <a:rPr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m</m:t>
                          </m:r>
                          <m:sSup>
                            <m:sSupPr>
                              <m:ctrlPr>
                                <a:rPr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pPr>
                            <m:e>
                              <m:r>
                                <m:rPr/>
                                <a:rPr sz="24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  <m:t>v</m:t>
                              </m:r>
                            </m:e>
                            <m:sup>
                              <m:r>
                                <m:rPr/>
                                <a:rPr sz="24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2</m:t>
                          </m:r>
                        </m:den>
                      </m:f>
                      <m:r>
                        <m:rPr/>
                        <a:rPr sz="2400">
                          <a:solidFill>
                            <a:schemeClr val="tx1"/>
                          </a:solidFill>
                          <a:latin typeface="Cambria Math"/>
                          <a:cs typeface="Times New Roman"/>
                        </a:rPr>
                        <m:t>=mg(H-h)</m:t>
                      </m:r>
                    </m:oMath>
                  </m:oMathPara>
                </a14:m>
              </mc:Choice>
              <mc:Fallback/>
            </mc:AlternateContent>
            <a:r>
              <a:rPr sz="2400">
                <a:solidFill>
                  <a:schemeClr val="tx1"/>
                </a:solidFill>
                <a:latin typeface="Times New Roman"/>
                <a:cs typeface="Times New Roman"/>
              </a:rPr>
              <a:t>, откуда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left"/>
                    </m:oMathParaPr>
                    <m:oMath>
                      <m:r>
                        <m:rPr/>
                        <a:rPr sz="2400">
                          <a:solidFill>
                            <a:schemeClr val="tx1"/>
                          </a:solidFill>
                          <a:latin typeface="Cambria Math"/>
                          <a:cs typeface="Times New Roman"/>
                        </a:rPr>
                        <m:t>v=</m:t>
                      </m:r>
                      <m:rad>
                        <m:radPr>
                          <m:degHide m:val="on"/>
                          <m:ctrlPr>
                            <a:rPr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radPr>
                        <m:deg>
                          <m:r>
                            <m:rPr/>
                            <a:rPr sz="2400">
                              <a:latin typeface="Cambria Math"/>
                              <a:ea typeface="Cambria Math"/>
                              <a:cs typeface="Cambria Math"/>
                            </a:rPr>
                            <m:t/>
                          </m:r>
                        </m:deg>
                        <m:e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2g(H-l)</m:t>
                          </m:r>
                        </m:e>
                      </m:rad>
                    </m:oMath>
                  </m:oMathPara>
                </a14:m>
              </mc:Choice>
              <mc:Fallback/>
            </mc:AlternateContent>
            <a:r>
              <a:rPr sz="2400">
                <a:solidFill>
                  <a:schemeClr val="tx1"/>
                </a:solidFill>
                <a:latin typeface="Times New Roman"/>
                <a:cs typeface="Times New Roman"/>
              </a:rPr>
              <a:t>. </a:t>
            </a:r>
            <a:r>
              <a:rPr sz="2400">
                <a:solidFill>
                  <a:schemeClr val="tx1"/>
                </a:solidFill>
                <a:latin typeface="Times New Roman"/>
                <a:cs typeface="Times New Roman"/>
              </a:rPr>
              <a:t>Так как сопротивление воздуха не учитывается, то движение тела во время свободного падения по горизонтали описывается формулой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left"/>
                    </m:oMathParaPr>
                    <m:oMath>
                      <m:r>
                        <m:rPr/>
                        <a:rPr sz="2400">
                          <a:solidFill>
                            <a:schemeClr val="tx1"/>
                          </a:solidFill>
                          <a:latin typeface="Cambria Math"/>
                          <a:cs typeface="Times New Roman"/>
                        </a:rPr>
                        <m:t>x=vt,</m:t>
                      </m:r>
                    </m:oMath>
                  </m:oMathPara>
                </a14:m>
              </mc:Choice>
              <mc:Fallback/>
            </mc:AlternateContent>
            <a:r>
              <a:rPr sz="240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>
                <a:solidFill>
                  <a:schemeClr val="tx1"/>
                </a:solidFill>
                <a:latin typeface="Times New Roman"/>
                <a:cs typeface="Times New Roman"/>
              </a:rPr>
              <a:t>а по вертикали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left"/>
                    </m:oMathParaPr>
                    <m:oMath>
                      <m:r>
                        <m:rPr/>
                        <a:rPr sz="2400">
                          <a:solidFill>
                            <a:schemeClr val="tx1"/>
                          </a:solidFill>
                          <a:latin typeface="Cambria Math"/>
                          <a:cs typeface="Times New Roman"/>
                        </a:rPr>
                        <m:t>y=h-</m:t>
                      </m:r>
                      <m:f>
                        <m:fPr>
                          <m:ctrlPr>
                            <a:rPr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g</m:t>
                          </m:r>
                          <m:sSup>
                            <m:sSupPr>
                              <m:ctrlPr>
                                <a:rPr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pPr>
                            <m:e>
                              <m:r>
                                <m:rPr/>
                                <a:rPr sz="24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  <m:t>t</m:t>
                              </m:r>
                            </m:e>
                            <m:sup>
                              <m:r>
                                <m:rPr/>
                                <a:rPr sz="24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</mc:Choice>
              <mc:Fallback/>
            </mc:AlternateContent>
            <a:r>
              <a:rPr sz="2400">
                <a:solidFill>
                  <a:schemeClr val="tx1"/>
                </a:solidFill>
                <a:latin typeface="Times New Roman"/>
                <a:cs typeface="Times New Roman"/>
              </a:rPr>
              <a:t>. </a:t>
            </a:r>
            <a:r>
              <a:rPr sz="2400">
                <a:solidFill>
                  <a:schemeClr val="tx1"/>
                </a:solidFill>
                <a:latin typeface="Times New Roman"/>
                <a:cs typeface="Times New Roman"/>
              </a:rPr>
              <a:t>В точке падения </a:t>
            </a:r>
            <a:r>
              <a:rPr sz="2400">
                <a:solidFill>
                  <a:schemeClr val="tx1"/>
                </a:solidFill>
                <a:latin typeface="Times New Roman"/>
                <a:cs typeface="Times New Roman"/>
              </a:rPr>
              <a:t>у</a:t>
            </a:r>
            <a:r>
              <a:rPr sz="2400">
                <a:solidFill>
                  <a:schemeClr val="tx1"/>
                </a:solidFill>
                <a:latin typeface="Times New Roman"/>
                <a:cs typeface="Times New Roman"/>
              </a:rPr>
              <a:t> = 0, время падения 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left"/>
                    </m:oMathParaPr>
                    <m:oMath>
                      <m:sSub>
                        <m:sSubPr>
                          <m:ctrlPr>
                            <a:rPr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t</m:t>
                          </m:r>
                        </m:e>
                        <m:sub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1</m:t>
                          </m:r>
                        </m:sub>
                      </m:sSub>
                      <m:r>
                        <m:rPr/>
                        <a:rPr sz="2400">
                          <a:solidFill>
                            <a:schemeClr val="tx1"/>
                          </a:solidFill>
                          <a:latin typeface="Cambria Math"/>
                          <a:cs typeface="Times New Roman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radPr>
                        <m:deg>
                          <m:r>
                            <m:rPr/>
                            <a:rPr sz="2400">
                              <a:latin typeface="Cambria Math"/>
                              <a:ea typeface="Cambria Math"/>
                              <a:cs typeface="Cambria Math"/>
                            </a:rPr>
                            <m:t/>
                          </m:r>
                        </m:deg>
                        <m:e>
                          <m:f>
                            <m:fPr>
                              <m:ctrlPr>
                                <a:rPr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fPr>
                            <m:num>
                              <m:r>
                                <m:rPr/>
                                <a:rPr sz="24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  <m:t>2</m:t>
                              </m:r>
                              <m:r>
                                <m:rPr/>
                                <a:rPr sz="24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  <m:t>h</m:t>
                              </m:r>
                            </m:num>
                            <m:den>
                              <m:r>
                                <m:rPr/>
                                <a:rPr sz="24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  <m:t>g</m:t>
                              </m:r>
                            </m:den>
                          </m:f>
                        </m:e>
                      </m:rad>
                    </m:oMath>
                  </m:oMathPara>
                </a14:m>
              </mc:Choice>
              <mc:Fallback/>
            </mc:AlternateContent>
            <a:r>
              <a:rPr sz="240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sz="2400">
                <a:solidFill>
                  <a:schemeClr val="tx1"/>
                </a:solidFill>
                <a:latin typeface="Times New Roman"/>
                <a:cs typeface="Times New Roman"/>
              </a:rPr>
              <a:t>дальность полета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left"/>
                    </m:oMathParaPr>
                    <m:oMath>
                      <m:r>
                        <m:rPr>
                          <m:sty m:val="p"/>
                        </m:rPr>
                        <a:rPr sz="2400">
                          <a:solidFill>
                            <a:schemeClr val="tx1"/>
                          </a:solidFill>
                          <a:latin typeface="Cambria Math"/>
                          <a:cs typeface="Times New Roman"/>
                        </a:rPr>
                        <m:t>l</m:t>
                      </m:r>
                      <m:r>
                        <m:rPr/>
                        <a:rPr sz="2400">
                          <a:solidFill>
                            <a:schemeClr val="tx1"/>
                          </a:solidFill>
                          <a:latin typeface="Cambria Math"/>
                          <a:cs typeface="Times New Roman"/>
                        </a:rPr>
                        <m:t>=v</m:t>
                      </m:r>
                      <m:sSub>
                        <m:sSubPr>
                          <m:ctrlPr>
                            <a:rPr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t</m:t>
                          </m:r>
                        </m:e>
                        <m:sub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1</m:t>
                          </m:r>
                        </m:sub>
                      </m:sSub>
                      <m:r>
                        <m:rPr/>
                        <a:rPr sz="2400">
                          <a:solidFill>
                            <a:schemeClr val="tx1"/>
                          </a:solidFill>
                          <a:latin typeface="Cambria Math"/>
                          <a:cs typeface="Times New Roman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radPr>
                        <m:deg>
                          <m:r>
                            <m:rPr/>
                            <a:rPr sz="2400">
                              <a:latin typeface="Cambria Math"/>
                              <a:ea typeface="Cambria Math"/>
                              <a:cs typeface="Cambria Math"/>
                            </a:rPr>
                            <m:t/>
                          </m:r>
                        </m:deg>
                        <m:e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h(H-h)</m:t>
                          </m:r>
                        </m:e>
                      </m:rad>
                    </m:oMath>
                  </m:oMathPara>
                </a14:m>
              </mc:Choice>
              <mc:Fallback/>
            </mc:AlternateContent>
            <a:r>
              <a:rPr sz="2400">
                <a:solidFill>
                  <a:schemeClr val="tx1"/>
                </a:solidFill>
                <a:latin typeface="Times New Roman"/>
                <a:cs typeface="Times New Roman"/>
              </a:rPr>
              <a:t>. </a:t>
            </a:r>
            <a:r>
              <a:rPr sz="2400">
                <a:solidFill>
                  <a:schemeClr val="tx1"/>
                </a:solidFill>
                <a:latin typeface="Times New Roman"/>
                <a:cs typeface="Times New Roman"/>
              </a:rPr>
              <a:t>Под знаком корня стоит произведение двух неотрицательных величин, а значит,</a:t>
            </a:r>
            <a:endParaRPr sz="2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l"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left"/>
                    </m:oMathParaPr>
                    <m:oMath>
                      <m:r>
                        <m:rPr/>
                        <a:rPr sz="2400">
                          <a:solidFill>
                            <a:schemeClr val="tx1"/>
                          </a:solidFill>
                          <a:latin typeface="Cambria Math"/>
                          <a:cs typeface="Times New Roman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radPr>
                        <m:deg>
                          <m:r>
                            <m:rPr/>
                            <a:rPr sz="2400">
                              <a:latin typeface="Cambria Math"/>
                              <a:ea typeface="Cambria Math"/>
                              <a:cs typeface="Cambria Math"/>
                            </a:rPr>
                            <m:t/>
                          </m:r>
                        </m:deg>
                        <m:e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h</m:t>
                          </m:r>
                          <m:d>
                            <m:dPr>
                              <m:ctrlPr>
                                <a:rPr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dPr>
                            <m:e>
                              <m:r>
                                <m:rPr/>
                                <a:rPr sz="24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  <m:t>H-h</m:t>
                              </m:r>
                            </m:e>
                          </m:d>
                        </m:e>
                      </m:rad>
                      <m:r>
                        <m:rPr/>
                        <a:rPr sz="2400">
                          <a:solidFill>
                            <a:schemeClr val="tx1"/>
                          </a:solidFill>
                          <a:latin typeface="Cambria Math"/>
                          <a:cs typeface="Times New Roman"/>
                        </a:rPr>
                        <m:t>≤h+H-h=H</m:t>
                      </m:r>
                    </m:oMath>
                  </m:oMathPara>
                </a14:m>
              </mc:Choice>
              <mc:Fallback/>
            </mc:AlternateContent>
            <a:endParaRPr sz="2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l">
              <a:defRPr/>
            </a:pPr>
            <a:r>
              <a:rPr sz="2400">
                <a:solidFill>
                  <a:schemeClr val="tx1"/>
                </a:solidFill>
                <a:latin typeface="Times New Roman"/>
                <a:cs typeface="Times New Roman"/>
              </a:rPr>
              <a:t>Видно, что максимальная дальность полета тела равна высоте горки и достигается при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left"/>
                    </m:oMathParaPr>
                    <m:oMath>
                      <m:r>
                        <m:rPr/>
                        <a:rPr sz="2400">
                          <a:solidFill>
                            <a:schemeClr val="tx1"/>
                          </a:solidFill>
                          <a:latin typeface="Cambria Math"/>
                          <a:cs typeface="Times New Roman"/>
                        </a:rPr>
                        <m:t>h=H-h</m:t>
                      </m:r>
                    </m:oMath>
                  </m:oMathPara>
                </a14:m>
              </mc:Choice>
              <mc:Fallback/>
            </mc:AlternateContent>
            <a:r>
              <a:rPr sz="240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sz="2400">
                <a:solidFill>
                  <a:schemeClr val="tx1"/>
                </a:solidFill>
                <a:latin typeface="Times New Roman"/>
                <a:cs typeface="Times New Roman"/>
              </a:rPr>
              <a:t>откуда находим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left"/>
                    </m:oMathParaPr>
                    <m:oMath>
                      <m:r>
                        <m:rPr/>
                        <a:rPr sz="2400">
                          <a:solidFill>
                            <a:schemeClr val="tx1"/>
                          </a:solidFill>
                          <a:latin typeface="Cambria Math"/>
                          <a:cs typeface="Times New Roman"/>
                        </a:rPr>
                        <m:t>h=</m:t>
                      </m:r>
                      <m:f>
                        <m:fPr>
                          <m:ctrlPr>
                            <a:rPr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H</m:t>
                          </m:r>
                        </m:num>
                        <m:den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</mc:Choice>
              <mc:Fallback/>
            </mc:AlternateContent>
            <a:r>
              <a:rPr sz="240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sz="24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5189755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643846" y="1479062"/>
            <a:ext cx="4194914" cy="1918229"/>
          </a:xfrm>
          <a:prstGeom prst="rect">
            <a:avLst/>
          </a:prstGeom>
        </p:spPr>
      </p:pic>
      <p:sp>
        <p:nvSpPr>
          <p:cNvPr id="752909384" name=""/>
          <p:cNvSpPr txBox="1"/>
          <p:nvPr/>
        </p:nvSpPr>
        <p:spPr bwMode="auto">
          <a:xfrm flipH="0" flipV="0">
            <a:off x="210457" y="107103"/>
            <a:ext cx="11658539" cy="13719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just">
              <a:defRPr/>
            </a:pPr>
            <a:r>
              <a:rPr sz="2400" b="1">
                <a:solidFill>
                  <a:schemeClr val="tx1"/>
                </a:solidFill>
                <a:latin typeface="Times New Roman"/>
                <a:cs typeface="Times New Roman"/>
              </a:rPr>
              <a:t>Задача </a:t>
            </a:r>
            <a:r>
              <a:rPr sz="2400" b="1">
                <a:solidFill>
                  <a:schemeClr val="tx1"/>
                </a:solidFill>
                <a:latin typeface="Times New Roman"/>
                <a:cs typeface="Times New Roman"/>
              </a:rPr>
              <a:t>3</a:t>
            </a:r>
            <a:r>
              <a:rPr sz="2400" b="1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r>
              <a:rPr sz="2400">
                <a:solidFill>
                  <a:schemeClr val="tx1"/>
                </a:solidFill>
                <a:latin typeface="Times New Roman"/>
                <a:cs typeface="Times New Roman"/>
              </a:rPr>
              <a:t> Тонкая положительная линза имеет фокусное расстояние </a:t>
            </a:r>
            <a:r>
              <a:rPr sz="240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400">
                <a:solidFill>
                  <a:schemeClr val="tx1"/>
                </a:solidFill>
                <a:latin typeface="Times New Roman"/>
                <a:cs typeface="Times New Roman"/>
              </a:rPr>
              <a:t> и дает действительное изображение предмета. Каково минимальное расстояние между предметом и его изображением?</a:t>
            </a:r>
            <a:endParaRPr sz="2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endParaRPr sz="1200" i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514068836" name=""/>
          <p:cNvSpPr txBox="1"/>
          <p:nvPr/>
        </p:nvSpPr>
        <p:spPr bwMode="auto">
          <a:xfrm flipH="0" flipV="0">
            <a:off x="325036" y="3534822"/>
            <a:ext cx="11639444" cy="1836314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endParaRPr sz="2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l">
              <a:defRPr/>
            </a:pPr>
            <a:r>
              <a:rPr sz="2400" b="1">
                <a:solidFill>
                  <a:schemeClr val="tx1"/>
                </a:solidFill>
                <a:latin typeface="Times New Roman"/>
                <a:cs typeface="Times New Roman"/>
              </a:rPr>
              <a:t>Решение.</a:t>
            </a:r>
            <a:r>
              <a:rPr sz="2400">
                <a:solidFill>
                  <a:schemeClr val="tx1"/>
                </a:solidFill>
                <a:latin typeface="Times New Roman"/>
                <a:cs typeface="Times New Roman"/>
              </a:rPr>
              <a:t> Запишем формулу для тонкой собирающей линзы</a:t>
            </a:r>
            <a:endParaRPr sz="2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l"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f>
                        <m:fPr>
                          <m:ctrlPr>
                            <a:rPr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a</m:t>
                          </m:r>
                        </m:den>
                      </m:f>
                      <m:r>
                        <m:rPr/>
                        <a:rPr sz="2400">
                          <a:solidFill>
                            <a:schemeClr val="tx1"/>
                          </a:solidFill>
                          <a:latin typeface="Cambria Math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b</m:t>
                          </m:r>
                        </m:den>
                      </m:f>
                      <m:r>
                        <m:rPr/>
                        <a:rPr sz="2400">
                          <a:solidFill>
                            <a:schemeClr val="tx1"/>
                          </a:solidFill>
                          <a:latin typeface="Cambria Math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F</m:t>
                          </m:r>
                        </m:den>
                      </m:f>
                    </m:oMath>
                  </m:oMathPara>
                </a14:m>
              </mc:Choice>
              <mc:Fallback/>
            </mc:AlternateContent>
            <a:endParaRPr sz="2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l">
              <a:defRPr/>
            </a:pPr>
            <a:endParaRPr sz="2400" i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0396287" name=""/>
          <p:cNvSpPr txBox="1"/>
          <p:nvPr/>
        </p:nvSpPr>
        <p:spPr bwMode="auto">
          <a:xfrm flipH="0" flipV="0">
            <a:off x="354292" y="139593"/>
            <a:ext cx="10575433" cy="45806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2400">
                <a:solidFill>
                  <a:schemeClr val="tx1"/>
                </a:solidFill>
                <a:latin typeface="Times New Roman"/>
                <a:cs typeface="Times New Roman"/>
              </a:rPr>
              <a:t>Очевидно, что расстояние между предметом и его изображением 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>
                          <m:sty m:val="i"/>
                        </m:rPr>
                        <a:rPr sz="2400">
                          <a:solidFill>
                            <a:schemeClr val="tx1"/>
                          </a:solidFill>
                          <a:latin typeface="Cambria Math"/>
                          <a:cs typeface="Times New Roman"/>
                        </a:rPr>
                        <m:t>l</m:t>
                      </m:r>
                      <m:r>
                        <m:rPr>
                          <m:sty m:val="i"/>
                        </m:rPr>
                        <a:rPr sz="2400">
                          <a:solidFill>
                            <a:schemeClr val="tx1"/>
                          </a:solidFill>
                          <a:latin typeface="Cambria Math"/>
                          <a:cs typeface="Times New Roman"/>
                        </a:rPr>
                        <m:t>=a+b</m:t>
                      </m:r>
                    </m:oMath>
                  </m:oMathPara>
                </a14:m>
              </mc:Choice>
              <mc:Fallback/>
            </mc:AlternateContent>
            <a:r>
              <a:rPr sz="2400" i="1">
                <a:solidFill>
                  <a:schemeClr val="tx1"/>
                </a:solidFill>
                <a:latin typeface="Times New Roman"/>
                <a:cs typeface="Times New Roman"/>
              </a:rPr>
              <a:t>. </a:t>
            </a:r>
            <a:endParaRPr sz="2400" i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770018592" name=""/>
          <p:cNvSpPr txBox="1"/>
          <p:nvPr/>
        </p:nvSpPr>
        <p:spPr bwMode="auto">
          <a:xfrm flipH="0" flipV="0">
            <a:off x="472062" y="665183"/>
            <a:ext cx="3180790" cy="739034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f>
                        <m:fPr>
                          <m:ctrlPr>
                            <a:rPr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a</m:t>
                          </m:r>
                        </m:den>
                      </m:f>
                      <m:r>
                        <m:rPr/>
                        <a:rPr sz="2400">
                          <a:solidFill>
                            <a:schemeClr val="tx1"/>
                          </a:solidFill>
                          <a:latin typeface="Cambria Math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/>
                            <a:rPr lang="en-US" sz="240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l-a</m:t>
                          </m:r>
                        </m:den>
                      </m:f>
                      <m:r>
                        <m:rPr/>
                        <a:rPr sz="2400">
                          <a:solidFill>
                            <a:schemeClr val="tx1"/>
                          </a:solidFill>
                          <a:latin typeface="Cambria Math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F</m:t>
                          </m:r>
                        </m:den>
                      </m:f>
                      <m:r>
                        <m:rPr/>
                        <a:rPr lang="ru-RU">
                          <a:latin typeface="Cambria Math"/>
                          <a:ea typeface="Cambria Math"/>
                          <a:cs typeface="Cambria Math"/>
                        </a:rPr>
                        <m:t>,</m:t>
                      </m:r>
                      <m:r>
                        <m:rPr/>
                        <a:rPr lang="ru-RU">
                          <a:latin typeface="Cambria Math"/>
                          <a:ea typeface="Cambria Math"/>
                          <a:cs typeface="Cambria Math"/>
                        </a:rPr>
                        <m:t> </m:t>
                      </m:r>
                    </m:oMath>
                  </m:oMathPara>
                </a14:m>
              </mc:Choice>
              <mc:Fallback/>
            </mc:AlternateContent>
            <a:endParaRPr sz="24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98039874" name=""/>
          <p:cNvSpPr txBox="1"/>
          <p:nvPr/>
        </p:nvSpPr>
        <p:spPr bwMode="auto">
          <a:xfrm flipH="0" flipV="0">
            <a:off x="3427957" y="714394"/>
            <a:ext cx="2977032" cy="79406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m:rPr/>
                            <a:rPr lang="en-US" sz="240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l</m:t>
                          </m:r>
                        </m:num>
                        <m:den>
                          <m:r>
                            <m:rPr/>
                            <a:rPr lang="en-US" sz="240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a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dPr>
                            <m:e>
                              <m:r>
                                <m:rPr/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  <m:t>l-a</m:t>
                              </m:r>
                            </m:e>
                          </m:d>
                        </m:den>
                      </m:f>
                      <m:r>
                        <m:rPr/>
                        <a:rPr lang="en-US" sz="2400">
                          <a:solidFill>
                            <a:schemeClr val="tx1"/>
                          </a:solidFill>
                          <a:latin typeface="Cambria Math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m:rPr/>
                            <a:rPr lang="en-US" sz="240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/>
                            <a:rPr lang="en-US" sz="240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F</m:t>
                          </m:r>
                        </m:den>
                      </m:f>
                      <m:r>
                        <m:rPr>
                          <m:sty m:val="i"/>
                        </m:rPr>
                        <a:rPr lang="ru-RU" sz="240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m:t>,</m:t>
                      </m:r>
                    </m:oMath>
                  </m:oMathPara>
                </a14:m>
              </mc:Choice>
              <mc:Fallback/>
            </mc:AlternateContent>
            <a:endParaRPr sz="24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348805842" name=""/>
          <p:cNvSpPr txBox="1"/>
          <p:nvPr/>
        </p:nvSpPr>
        <p:spPr bwMode="auto">
          <a:xfrm flipH="0" flipV="0">
            <a:off x="6171595" y="882649"/>
            <a:ext cx="2548498" cy="4575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US" sz="2400">
                          <a:solidFill>
                            <a:schemeClr val="tx1"/>
                          </a:solidFill>
                          <a:latin typeface="Cambria Math"/>
                          <a:cs typeface="Times New Roman"/>
                        </a:rPr>
                        <m:t>Fl=al-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r>
                            <m:rPr/>
                            <a:rPr lang="en-US" sz="240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a</m:t>
                          </m:r>
                        </m:e>
                        <m:sup>
                          <m:r>
                            <m:rPr/>
                            <a:rPr lang="en-US" sz="240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i"/>
                        </m:rPr>
                        <a:rPr lang="ru-RU" sz="240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m:t>,</m:t>
                      </m:r>
                    </m:oMath>
                  </m:oMathPara>
                </a14:m>
              </mc:Choice>
              <mc:Fallback/>
            </mc:AlternateContent>
            <a:endParaRPr sz="24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2887063" name=""/>
          <p:cNvSpPr txBox="1"/>
          <p:nvPr/>
        </p:nvSpPr>
        <p:spPr bwMode="auto">
          <a:xfrm flipH="0" flipV="0">
            <a:off x="8951946" y="704765"/>
            <a:ext cx="1378940" cy="80369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US" sz="2400">
                          <a:solidFill>
                            <a:schemeClr val="tx1"/>
                          </a:solidFill>
                          <a:latin typeface="Cambria Math"/>
                          <a:cs typeface="Times New Roman"/>
                        </a:rPr>
                        <m:t>l=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pPr>
                            <m:e>
                              <m:r>
                                <m:rPr/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  <m:t>a</m:t>
                              </m:r>
                            </m:e>
                            <m:sup>
                              <m:r>
                                <m:rPr/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/>
                            <a:rPr lang="en-US" sz="240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a-F</m:t>
                          </m:r>
                        </m:den>
                      </m:f>
                    </m:oMath>
                  </m:oMathPara>
                </a14:m>
              </mc:Choice>
              <mc:Fallback/>
            </mc:AlternateContent>
            <a:endParaRPr sz="24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839583619" name=""/>
          <p:cNvSpPr txBox="1"/>
          <p:nvPr/>
        </p:nvSpPr>
        <p:spPr bwMode="auto">
          <a:xfrm flipH="0" flipV="0">
            <a:off x="125390" y="1638891"/>
            <a:ext cx="11810640" cy="208729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2400">
                <a:solidFill>
                  <a:schemeClr val="tx1"/>
                </a:solidFill>
                <a:latin typeface="Times New Roman"/>
                <a:cs typeface="Times New Roman"/>
              </a:rPr>
              <a:t>Преобразуем полученное выражение</a:t>
            </a:r>
            <a:endParaRPr sz="2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l">
              <a:defRPr/>
            </a:pPr>
            <a:endParaRPr sz="2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l"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left"/>
                    </m:oMathParaPr>
                    <m:oMath>
                      <m:r>
                        <m:rPr/>
                        <a:rPr lang="en-US" sz="2400">
                          <a:solidFill>
                            <a:schemeClr val="tx1"/>
                          </a:solidFill>
                          <a:latin typeface="Cambria Math"/>
                          <a:cs typeface="Times New Roman"/>
                        </a:rPr>
                        <m:t>l=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pPr>
                            <m:e>
                              <m:r>
                                <m:rPr/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  <m:t>a</m:t>
                              </m:r>
                            </m:e>
                            <m:sup>
                              <m:r>
                                <m:rPr/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m:rPr/>
                            <a:rPr lang="en-US" sz="240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-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pPr>
                            <m:e>
                              <m:r>
                                <m:rPr/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  <m:t>F</m:t>
                              </m:r>
                            </m:e>
                            <m:sup>
                              <m:r>
                                <m:rPr/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m:rPr/>
                            <a:rPr lang="en-US" sz="240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pPr>
                            <m:e>
                              <m:r>
                                <m:rPr/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  <m:t>F</m:t>
                              </m:r>
                            </m:e>
                            <m:sup>
                              <m:r>
                                <m:rPr/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/>
                            <a:rPr lang="en-US" sz="240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a-F</m:t>
                          </m:r>
                        </m:den>
                      </m:f>
                      <m:r>
                        <m:rPr/>
                        <a:rPr lang="en-US" sz="2400">
                          <a:solidFill>
                            <a:schemeClr val="tx1"/>
                          </a:solidFill>
                          <a:latin typeface="Cambria Math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dPr>
                            <m:e>
                              <m:r>
                                <m:rPr/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  <m:t>a-F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dPr>
                            <m:e>
                              <m:r>
                                <m:rPr/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  <m:t>a+F</m:t>
                              </m:r>
                            </m:e>
                          </m:d>
                        </m:num>
                        <m:den>
                          <m:r>
                            <m:rPr/>
                            <a:rPr lang="en-US" sz="240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a-F</m:t>
                          </m:r>
                        </m:den>
                      </m:f>
                      <m:r>
                        <m:rPr/>
                        <a:rPr lang="en-US" sz="2400">
                          <a:solidFill>
                            <a:schemeClr val="tx1"/>
                          </a:solidFill>
                          <a:latin typeface="Cambria Math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pPr>
                            <m:e>
                              <m:r>
                                <m:rPr/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  <m:t>F</m:t>
                              </m:r>
                            </m:e>
                            <m:sup>
                              <m:r>
                                <m:rPr/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/>
                            <a:rPr lang="en-US" sz="240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a-F</m:t>
                          </m:r>
                        </m:den>
                      </m:f>
                      <m:r>
                        <m:rPr/>
                        <a:rPr lang="en-US" sz="2400">
                          <a:solidFill>
                            <a:schemeClr val="tx1"/>
                          </a:solidFill>
                          <a:latin typeface="Cambria Math"/>
                          <a:cs typeface="Times New Roman"/>
                        </a:rPr>
                        <m:t>=a+F+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pPr>
                            <m:e>
                              <m:r>
                                <m:rPr/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  <m:t>F</m:t>
                              </m:r>
                            </m:e>
                            <m:sup>
                              <m:r>
                                <m:rPr/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/>
                            <a:rPr lang="en-US" sz="240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a-F</m:t>
                          </m:r>
                        </m:den>
                      </m:f>
                      <m:r>
                        <m:rPr/>
                        <a:rPr lang="en-US" sz="2400">
                          <a:solidFill>
                            <a:schemeClr val="tx1"/>
                          </a:solidFill>
                          <a:latin typeface="Cambria Math"/>
                          <a:cs typeface="Times New Roman"/>
                        </a:rPr>
                        <m:t>=2F+a-F+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pPr>
                            <m:e>
                              <m:r>
                                <m:rPr/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  <m:t>F</m:t>
                              </m:r>
                            </m:e>
                            <m:sup>
                              <m:r>
                                <m:rPr/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/>
                            <a:rPr lang="en-US" sz="240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a-F</m:t>
                          </m:r>
                        </m:den>
                      </m:f>
                    </m:oMath>
                  </m:oMathPara>
                </a14:m>
              </mc:Choice>
              <mc:Fallback/>
            </mc:AlternateContent>
            <a:endParaRPr sz="2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l"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left"/>
                    </m:oMathParaPr>
                    <m:oMath>
                      <m:r>
                        <m:rPr/>
                        <a:rPr sz="2400">
                          <a:solidFill>
                            <a:schemeClr val="tx1"/>
                          </a:solidFill>
                          <a:latin typeface="Cambria Math"/>
                          <a:cs typeface="Times New Roman"/>
                        </a:rPr>
                        <m:t>l</m:t>
                      </m:r>
                    </m:oMath>
                  </m:oMathPara>
                </a14:m>
              </mc:Choice>
              <mc:Fallback/>
            </mc:AlternateContent>
            <a:r>
              <a:rPr sz="2400">
                <a:solidFill>
                  <a:schemeClr val="tx1"/>
                </a:solidFill>
                <a:latin typeface="Times New Roman"/>
                <a:cs typeface="Times New Roman"/>
              </a:rPr>
              <a:t> принимает минимальное значение, когда минимальна сумма</a:t>
            </a:r>
            <a:r>
              <a:rPr sz="2400" i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left"/>
                    </m:oMathParaPr>
                    <m:oMath>
                      <m:r>
                        <m:rPr/>
                        <a:rPr lang="en-US" sz="2400">
                          <a:solidFill>
                            <a:schemeClr val="tx1"/>
                          </a:solidFill>
                          <a:latin typeface="Cambria Math"/>
                          <a:cs typeface="Times New Roman"/>
                        </a:rPr>
                        <m:t>a</m:t>
                      </m:r>
                      <m:r>
                        <m:rPr/>
                        <a:rPr sz="2400">
                          <a:solidFill>
                            <a:schemeClr val="tx1"/>
                          </a:solidFill>
                          <a:latin typeface="Cambria Math"/>
                          <a:cs typeface="Times New Roman"/>
                        </a:rPr>
                        <m:t>-</m:t>
                      </m:r>
                      <m:r>
                        <m:rPr/>
                        <a:rPr lang="en-US" sz="2400">
                          <a:solidFill>
                            <a:schemeClr val="tx1"/>
                          </a:solidFill>
                          <a:latin typeface="Cambria Math"/>
                          <a:cs typeface="Times New Roman"/>
                        </a:rPr>
                        <m:t>F</m:t>
                      </m:r>
                      <m:r>
                        <m:rPr/>
                        <a:rPr sz="2400">
                          <a:solidFill>
                            <a:schemeClr val="tx1"/>
                          </a:solidFill>
                          <a:latin typeface="Cambria Math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pPr>
                            <m:e>
                              <m:r>
                                <m:rPr/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  <m:t>F</m:t>
                              </m:r>
                            </m:e>
                            <m:sup>
                              <m:r>
                                <m:rPr/>
                                <a:rPr sz="24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/>
                            <a:rPr lang="en-US" sz="240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a</m:t>
                          </m:r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-</m:t>
                          </m:r>
                          <m:r>
                            <m:rPr/>
                            <a:rPr lang="en-US" sz="240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F</m:t>
                          </m:r>
                        </m:den>
                      </m:f>
                    </m:oMath>
                  </m:oMathPara>
                </a14:m>
              </mc:Choice>
              <mc:Fallback/>
            </mc:AlternateContent>
            <a:r>
              <a:rPr sz="2400" i="1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sz="24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84227469" name=""/>
          <p:cNvSpPr txBox="1"/>
          <p:nvPr/>
        </p:nvSpPr>
        <p:spPr bwMode="auto">
          <a:xfrm flipH="0" flipV="0">
            <a:off x="190287" y="3818794"/>
            <a:ext cx="9666232" cy="141802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2400">
                <a:solidFill>
                  <a:schemeClr val="tx1"/>
                </a:solidFill>
                <a:latin typeface="Times New Roman"/>
                <a:cs typeface="Times New Roman"/>
              </a:rPr>
              <a:t>Применим неравенство Коши</a:t>
            </a:r>
            <a:r>
              <a:rPr sz="2400">
                <a:solidFill>
                  <a:schemeClr val="tx1"/>
                </a:solidFill>
                <a:latin typeface="Times New Roman"/>
                <a:cs typeface="Times New Roman"/>
              </a:rPr>
              <a:t>:</a:t>
            </a:r>
            <a:endParaRPr sz="2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l"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left"/>
                    </m:oMathParaPr>
                    <m:oMath>
                      <m:r>
                        <m:rPr/>
                        <a:rPr lang="en-US" sz="2400">
                          <a:solidFill>
                            <a:schemeClr val="tx1"/>
                          </a:solidFill>
                          <a:latin typeface="Cambria Math"/>
                          <a:cs typeface="Times New Roman"/>
                        </a:rPr>
                        <m:t>a</m:t>
                      </m:r>
                      <m:r>
                        <m:rPr/>
                        <a:rPr sz="2400">
                          <a:solidFill>
                            <a:schemeClr val="tx1"/>
                          </a:solidFill>
                          <a:latin typeface="Cambria Math"/>
                          <a:cs typeface="Times New Roman"/>
                        </a:rPr>
                        <m:t>-</m:t>
                      </m:r>
                      <m:r>
                        <m:rPr/>
                        <a:rPr lang="en-US" sz="2400">
                          <a:solidFill>
                            <a:schemeClr val="tx1"/>
                          </a:solidFill>
                          <a:latin typeface="Cambria Math"/>
                          <a:cs typeface="Times New Roman"/>
                        </a:rPr>
                        <m:t>F</m:t>
                      </m:r>
                      <m:r>
                        <m:rPr/>
                        <a:rPr sz="2400">
                          <a:solidFill>
                            <a:schemeClr val="tx1"/>
                          </a:solidFill>
                          <a:latin typeface="Cambria Math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pPr>
                            <m:e>
                              <m:r>
                                <m:rPr/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  <m:t>F</m:t>
                              </m:r>
                            </m:e>
                            <m:sup>
                              <m:r>
                                <m:rPr/>
                                <a:rPr sz="24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/>
                            <a:rPr lang="en-US" sz="240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a</m:t>
                          </m:r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-</m:t>
                          </m:r>
                          <m:r>
                            <m:rPr/>
                            <a:rPr lang="en-US" sz="240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F</m:t>
                          </m:r>
                        </m:den>
                      </m:f>
                      <m:r>
                        <m:rPr/>
                        <a:rPr lang="en-US" sz="2400">
                          <a:solidFill>
                            <a:schemeClr val="tx1"/>
                          </a:solidFill>
                          <a:latin typeface="Cambria Math"/>
                          <a:cs typeface="Times New Roman"/>
                        </a:rPr>
                        <m:t>≥2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radPr>
                        <m:deg>
                          <m:r>
                            <m:rPr/>
                            <a:rPr sz="2400">
                              <a:latin typeface="Cambria Math"/>
                              <a:ea typeface="Cambria Math"/>
                              <a:cs typeface="Cambria Math"/>
                            </a:rPr>
                            <m:t/>
                          </m:r>
                        </m:deg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dPr>
                            <m:e>
                              <m:r>
                                <m:rPr/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  <m:t>a-F</m:t>
                              </m:r>
                            </m:e>
                          </m:d>
                          <m:r>
                            <m:rPr/>
                            <a:rPr lang="en-US" sz="240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/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  <m:t>F</m:t>
                                  </m:r>
                                </m:e>
                                <m:sup>
                                  <m:r>
                                    <m:rPr/>
                                    <a:rPr lang="en-US" sz="24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m:rPr/>
                                <a:rPr lang="en-US" sz="24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  <m:t>a-F</m:t>
                              </m:r>
                            </m:den>
                          </m:f>
                        </m:e>
                      </m:rad>
                      <m:r>
                        <m:rPr/>
                        <a:rPr lang="en-US" sz="2400">
                          <a:solidFill>
                            <a:schemeClr val="tx1"/>
                          </a:solidFill>
                          <a:latin typeface="Cambria Math"/>
                          <a:cs typeface="Times New Roman"/>
                        </a:rPr>
                        <m:t>=2F</m:t>
                      </m:r>
                    </m:oMath>
                  </m:oMathPara>
                </a14:m>
              </mc:Choice>
              <mc:Fallback/>
            </mc:AlternateContent>
            <a:endParaRPr sz="24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017372403" name=""/>
          <p:cNvSpPr txBox="1"/>
          <p:nvPr/>
        </p:nvSpPr>
        <p:spPr bwMode="auto">
          <a:xfrm flipH="0" flipV="0">
            <a:off x="125390" y="5342650"/>
            <a:ext cx="11681207" cy="137554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2400">
                <a:solidFill>
                  <a:schemeClr val="tx1"/>
                </a:solidFill>
                <a:latin typeface="Times New Roman"/>
                <a:cs typeface="Times New Roman"/>
              </a:rPr>
              <a:t>Таким образом, получили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left"/>
                    </m:oMathParaPr>
                    <m:oMath>
                      <m:sSub>
                        <m:sSubPr>
                          <m:ctrlPr>
                            <a:rPr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l</m:t>
                          </m:r>
                        </m:e>
                        <m:sub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min</m:t>
                          </m:r>
                        </m:sub>
                      </m:sSub>
                      <m:r>
                        <m:rPr/>
                        <a:rPr sz="2400">
                          <a:solidFill>
                            <a:schemeClr val="tx1"/>
                          </a:solidFill>
                          <a:latin typeface="Cambria Math"/>
                          <a:cs typeface="Times New Roman"/>
                        </a:rPr>
                        <m:t>=2F+2F=4F.</m:t>
                      </m:r>
                    </m:oMath>
                  </m:oMathPara>
                </a14:m>
              </mc:Choice>
              <mc:Fallback/>
            </mc:AlternateContent>
            <a:r>
              <a:rPr sz="240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>
                <a:solidFill>
                  <a:schemeClr val="tx1"/>
                </a:solidFill>
                <a:latin typeface="Times New Roman"/>
                <a:cs typeface="Times New Roman"/>
              </a:rPr>
              <a:t>Минимум достигается при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left"/>
                    </m:oMathParaPr>
                    <m:oMath>
                      <m:r>
                        <m:rPr/>
                        <a:rPr sz="2400">
                          <a:solidFill>
                            <a:schemeClr val="tx1"/>
                          </a:solidFill>
                          <a:latin typeface="Cambria Math"/>
                          <a:cs typeface="Times New Roman"/>
                        </a:rPr>
                        <m:t>a-F=</m:t>
                      </m:r>
                      <m:f>
                        <m:fPr>
                          <m:ctrlPr>
                            <a:rPr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pPr>
                            <m:e>
                              <m:r>
                                <m:rPr/>
                                <a:rPr sz="24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  <m:t>F</m:t>
                              </m:r>
                            </m:e>
                            <m:sup>
                              <m:r>
                                <m:rPr/>
                                <a:rPr sz="24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a-F</m:t>
                          </m:r>
                        </m:den>
                      </m:f>
                    </m:oMath>
                  </m:oMathPara>
                </a14:m>
              </mc:Choice>
              <mc:Fallback/>
            </mc:AlternateContent>
            <a:r>
              <a:rPr sz="2400">
                <a:solidFill>
                  <a:schemeClr val="tx1"/>
                </a:solidFill>
                <a:latin typeface="Times New Roman"/>
                <a:cs typeface="Times New Roman"/>
              </a:rPr>
              <a:t>, т.е. при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left"/>
                    </m:oMathParaPr>
                    <m:oMath>
                      <m:r>
                        <m:rPr/>
                        <a:rPr sz="2400">
                          <a:solidFill>
                            <a:schemeClr val="tx1"/>
                          </a:solidFill>
                          <a:latin typeface="Cambria Math"/>
                          <a:cs typeface="Times New Roman"/>
                        </a:rPr>
                        <m:t>a=2F</m:t>
                      </m:r>
                    </m:oMath>
                  </m:oMathPara>
                </a14:m>
              </mc:Choice>
              <mc:Fallback/>
            </mc:AlternateContent>
            <a:r>
              <a:rPr sz="240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r>
              <a:rPr sz="2400">
                <a:solidFill>
                  <a:schemeClr val="tx1"/>
                </a:solidFill>
                <a:latin typeface="Times New Roman"/>
                <a:cs typeface="Times New Roman"/>
              </a:rPr>
              <a:t> Следует обратить внимание, что при этом изображение находится на таком же расстоянии от линзы, что и предмет. </a:t>
            </a:r>
            <a:endParaRPr sz="24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825026" y="52041"/>
            <a:ext cx="909828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b="1">
                <a:solidFill>
                  <a:srgbClr val="002060"/>
                </a:solidFill>
              </a:rPr>
              <a:t>Подведение итогов</a:t>
            </a:r>
            <a:endParaRPr/>
          </a:p>
        </p:txBody>
      </p:sp>
      <p:pic>
        <p:nvPicPr>
          <p:cNvPr id="406712069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155311" y="1429278"/>
            <a:ext cx="3505432" cy="35054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xmlns:a="http://schemas.openxmlformats.org/drawingml/2006/main" noGrp="1"/>
          </p:cNvGraphicFramePr>
          <p:nvPr/>
        </p:nvGraphicFramePr>
        <p:xfrm>
          <a:off x="0" y="-72428"/>
          <a:ext cx="12192000" cy="6930428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{5940675A-B579-460E-94D1-54222C63F5DA}</a:tableStyleId>
              </a:tblPr>
              <a:tblGrid>
                <a:gridCol w="6096000"/>
                <a:gridCol w="6096000"/>
              </a:tblGrid>
              <a:tr h="6930428">
                <a:tc>
                  <a:txBody>
                    <a:bodyPr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Задача 1.</a:t>
                      </a: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Какой должен быть наклон крыши, чтобы дождевая вода стекала с нее как можно быстрее? Трением пренебречь, считать начальную скорость осаждающихся капель равной нулю.</a:t>
                      </a:r>
                      <a:r>
                        <a:rPr lang="ru-RU" sz="2000" b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b="0" u="none" strike="noStrike" cap="none" spc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000" b="0" u="none" strike="noStrike" cap="none" spc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000" b="0" u="none" strike="noStrike" cap="none" spc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Задача 2.</a:t>
                      </a: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Небольшое </a:t>
                      </a: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тело соскальзывает с горки высотой </a:t>
                      </a:r>
                      <a:r>
                        <a:rPr lang="ru-RU" sz="2000" i="1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H</a:t>
                      </a: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 по склону, заканчивающемуся горизонтальным трамплином. Какова должна быть высота трамплина </a:t>
                      </a:r>
                      <a:r>
                        <a:rPr lang="ru-RU" sz="2000" i="1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h</a:t>
                      </a: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, чтобы дальность полета тела при прочих равных условиях была наибольшей? </a:t>
                      </a:r>
                      <a:endParaRPr lang="ru-RU" sz="200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Трение </a:t>
                      </a: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и сопротивление воздуха не учитывать</a:t>
                      </a: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.</a:t>
                      </a:r>
                      <a:endParaRPr/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00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00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00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00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00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00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00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00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00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00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00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00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00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00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00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 bwMode="auto">
          <a:xfrm>
            <a:off x="4834759" y="6348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1844244240" name="Рисунок 184424423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995335" y="2757612"/>
            <a:ext cx="4819458" cy="3212971"/>
          </a:xfrm>
          <a:prstGeom prst="rect">
            <a:avLst/>
          </a:prstGeom>
          <a:ln w="12699">
            <a:solidFill>
              <a:schemeClr val="accent1">
                <a:lumMod val="50196"/>
              </a:schemeClr>
            </a:solidFill>
            <a:prstDash val="solid"/>
          </a:ln>
        </p:spPr>
      </p:pic>
      <p:pic>
        <p:nvPicPr>
          <p:cNvPr id="1192443988" name=""/>
          <p:cNvPicPr>
            <a:picLocks noChangeAspect="1"/>
          </p:cNvPicPr>
          <p:nvPr/>
        </p:nvPicPr>
        <p:blipFill>
          <a:blip r:embed="rId4"/>
          <a:srcRect l="23047" t="12409" r="0" b="0"/>
          <a:stretch/>
        </p:blipFill>
        <p:spPr bwMode="auto">
          <a:xfrm rot="0" flipH="0" flipV="0">
            <a:off x="953853" y="2612090"/>
            <a:ext cx="3771512" cy="2790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15408586" name="Рисунок 61540858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811510" y="1327228"/>
            <a:ext cx="3771852" cy="4104851"/>
          </a:xfrm>
          <a:prstGeom prst="rect">
            <a:avLst/>
          </a:prstGeom>
          <a:ln w="28575">
            <a:solidFill>
              <a:srgbClr val="7030A0"/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3631932" name="TextBox 6"/>
          <p:cNvSpPr txBox="1"/>
          <p:nvPr/>
        </p:nvSpPr>
        <p:spPr bwMode="auto">
          <a:xfrm>
            <a:off x="3593856" y="221221"/>
            <a:ext cx="43877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4000" b="1">
                <a:solidFill>
                  <a:srgbClr val="002060"/>
                </a:solidFill>
              </a:rPr>
              <a:t>Неравенство Коши</a:t>
            </a:r>
            <a:endParaRPr lang="ru-RU" sz="4000" b="1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2225114" y="4232400"/>
            <a:ext cx="9644265" cy="629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US" sz="4000" b="0" i="1">
                          <a:latin typeface="Cambria Math"/>
                        </a:rPr>
                        <m:t>𝑎</m:t>
                      </m:r>
                      <m:r>
                        <m:rPr/>
                        <a:rPr lang="en-US" sz="4000" b="0" i="1">
                          <a:latin typeface="Cambria Math"/>
                        </a:rPr>
                        <m:t>+</m:t>
                      </m:r>
                      <m:r>
                        <m:rPr/>
                        <a:rPr lang="en-US" sz="4000" b="0" i="1">
                          <a:latin typeface="Cambria Math"/>
                        </a:rPr>
                        <m:t>𝑏</m:t>
                      </m:r>
                      <m:r>
                        <m:rPr/>
                        <a:rPr lang="en-US" sz="4000" b="0" i="1">
                          <a:latin typeface="Cambria Math"/>
                          <a:ea typeface="Cambria Math"/>
                        </a:rPr>
                        <m:t>≥2</m:t>
                      </m:r>
                      <m:rad>
                        <m:radPr>
                          <m:degHide m:val="on"/>
                          <m:ctrlPr>
                            <a:rPr lang="en-US" sz="4000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radPr>
                        <m:deg>
                          <m:r>
                            <m:rPr/>
                            <a:rPr>
                              <a:latin typeface="Cambria Math"/>
                              <a:ea typeface="Cambria Math"/>
                              <a:cs typeface="Cambria Math"/>
                            </a:rPr>
                            <m:t/>
                          </m:r>
                        </m:deg>
                        <m:e>
                          <m:r>
                            <m:rPr/>
                            <a:rPr lang="en-US" sz="4000" b="0" i="1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m:rPr/>
                            <a:rPr lang="en-US" sz="4000" b="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/>
                            <a:rPr lang="en-US" sz="4000" b="0" i="1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rad>
                    </m:oMath>
                  </m:oMathPara>
                </a14:m>
              </mc:Choice>
              <mc:Fallback/>
            </mc:AlternateContent>
            <a:r>
              <a:rPr lang="en-US" sz="4000"/>
              <a:t> - </a:t>
            </a:r>
            <a:r>
              <a:rPr lang="ru-RU" sz="4000">
                <a:latin typeface="Times New Roman"/>
                <a:ea typeface="Times New Roman"/>
                <a:cs typeface="Times New Roman"/>
              </a:rPr>
              <a:t>минимальное значение</a:t>
            </a:r>
            <a:endParaRPr lang="ru-RU" sz="4000"/>
          </a:p>
        </p:txBody>
      </p:sp>
      <p:sp>
        <p:nvSpPr>
          <p:cNvPr id="6" name="TextBox 5"/>
          <p:cNvSpPr txBox="1"/>
          <p:nvPr/>
        </p:nvSpPr>
        <p:spPr bwMode="auto">
          <a:xfrm>
            <a:off x="2463239" y="5323507"/>
            <a:ext cx="8510986" cy="81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ad>
                        <m:radPr>
                          <m:degHide m:val="on"/>
                          <m:ctrlPr>
                            <a:rPr lang="en-US" sz="4000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radPr>
                        <m:deg>
                          <m:r>
                            <m:rPr/>
                            <a:rPr>
                              <a:latin typeface="Cambria Math"/>
                              <a:ea typeface="Cambria Math"/>
                              <a:cs typeface="Cambria Math"/>
                            </a:rPr>
                            <m:t/>
                          </m:r>
                        </m:deg>
                        <m:e>
                          <m:r>
                            <m:rPr/>
                            <a:rPr lang="en-US" sz="4000" b="0" i="1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m:rPr/>
                            <a:rPr lang="en-US" sz="4000" b="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/>
                            <a:rPr lang="en-US" sz="4000" b="0" i="1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rad>
                      <m:r>
                        <m:rPr/>
                        <a:rPr lang="en-US" sz="4000" b="0" i="1">
                          <a:latin typeface="Cambria Math"/>
                          <a:ea typeface="Cambria Math"/>
                        </a:rPr>
                        <m:t>≤</m:t>
                      </m:r>
                      <m:f>
                        <m:fPr>
                          <m:ctrlPr>
                            <a:rPr lang="en-US" sz="4000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m:rPr/>
                            <a:rPr lang="en-US" sz="4000" b="0" i="1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m:rPr/>
                            <a:rPr lang="en-US" sz="4000" b="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m:rPr/>
                            <a:rPr lang="en-US" sz="4000" b="0" i="1">
                              <a:latin typeface="Cambria Math"/>
                              <a:ea typeface="Cambria Math"/>
                            </a:rPr>
                            <m:t>𝑏</m:t>
                          </m:r>
                        </m:num>
                        <m:den>
                          <m:r>
                            <m:rPr/>
                            <a:rPr lang="en-US" sz="4000" b="0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</mc:Choice>
              <mc:Fallback/>
            </mc:AlternateContent>
            <a:r>
              <a:rPr lang="ru-RU" sz="4000"/>
              <a:t> - </a:t>
            </a:r>
            <a:r>
              <a:rPr lang="ru-RU" sz="4000">
                <a:latin typeface="Times New Roman"/>
                <a:ea typeface="Times New Roman"/>
                <a:cs typeface="Times New Roman"/>
              </a:rPr>
              <a:t>максимальное значение</a:t>
            </a:r>
            <a:endParaRPr lang="ru-RU" sz="4000"/>
          </a:p>
        </p:txBody>
      </p:sp>
      <p:pic>
        <p:nvPicPr>
          <p:cNvPr id="952575051" name=""/>
          <p:cNvPicPr>
            <a:picLocks noChangeAspect="1"/>
          </p:cNvPicPr>
          <p:nvPr/>
        </p:nvPicPr>
        <p:blipFill>
          <a:blip r:embed="rId2"/>
          <a:srcRect l="31106" t="29524" r="30795" b="37593"/>
          <a:stretch/>
        </p:blipFill>
        <p:spPr bwMode="auto">
          <a:xfrm flipH="0" flipV="0">
            <a:off x="3008519" y="2330979"/>
            <a:ext cx="6629559" cy="1098020"/>
          </a:xfrm>
          <a:prstGeom prst="rect">
            <a:avLst/>
          </a:prstGeom>
        </p:spPr>
      </p:pic>
      <p:sp>
        <p:nvSpPr>
          <p:cNvPr id="2070964719" name=""/>
          <p:cNvSpPr txBox="1"/>
          <p:nvPr/>
        </p:nvSpPr>
        <p:spPr bwMode="auto">
          <a:xfrm flipH="0" flipV="0">
            <a:off x="255784" y="1148460"/>
            <a:ext cx="11389387" cy="12195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2800">
                <a:latin typeface="Times New Roman"/>
                <a:ea typeface="Times New Roman"/>
                <a:cs typeface="Times New Roman"/>
              </a:rPr>
              <a:t>Неравенство Коши - это неравенство между средним </a:t>
            </a:r>
            <a:endParaRPr sz="2800">
              <a:latin typeface="Times New Roman"/>
              <a:ea typeface="Times New Roman"/>
              <a:cs typeface="Times New Roman"/>
            </a:endParaRPr>
          </a:p>
          <a:p>
            <a:pPr algn="ctr">
              <a:defRPr/>
            </a:pPr>
            <a:r>
              <a:rPr sz="2800">
                <a:latin typeface="Times New Roman"/>
                <a:ea typeface="Times New Roman"/>
                <a:cs typeface="Times New Roman"/>
              </a:rPr>
              <a:t>арифметическим </a:t>
            </a:r>
            <a:r>
              <a:rPr sz="2800">
                <a:latin typeface="Times New Roman"/>
                <a:ea typeface="Times New Roman"/>
                <a:cs typeface="Times New Roman"/>
              </a:rPr>
              <a:t>и средним геометрическим:</a:t>
            </a:r>
            <a:endParaRPr sz="2800"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1488487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57187" y="306916"/>
            <a:ext cx="11266648" cy="62441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3572777" name=""/>
          <p:cNvSpPr txBox="1"/>
          <p:nvPr/>
        </p:nvSpPr>
        <p:spPr bwMode="auto">
          <a:xfrm flipH="0" flipV="0">
            <a:off x="543749" y="179175"/>
            <a:ext cx="11465458" cy="6404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1028700" indent="-1028700" algn="ctr">
              <a:defRPr/>
            </a:pPr>
            <a:r>
              <a:rPr sz="3600" b="1">
                <a:latin typeface="Times New Roman"/>
                <a:ea typeface="Times New Roman"/>
                <a:cs typeface="Times New Roman"/>
              </a:rPr>
              <a:t>Задача </a:t>
            </a:r>
            <a:r>
              <a:rPr sz="3600" b="1">
                <a:latin typeface="Times New Roman"/>
                <a:ea typeface="Times New Roman"/>
                <a:cs typeface="Times New Roman"/>
              </a:rPr>
              <a:t>2</a:t>
            </a:r>
            <a:endParaRPr sz="3600" b="1">
              <a:latin typeface="Times New Roman"/>
              <a:cs typeface="Times New Roman"/>
            </a:endParaRPr>
          </a:p>
        </p:txBody>
      </p:sp>
      <p:sp>
        <p:nvSpPr>
          <p:cNvPr id="1932252790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627635" y="743514"/>
            <a:ext cx="10804449" cy="601891"/>
          </a:xfrm>
        </p:spPr>
        <p:txBody>
          <a:bodyPr/>
          <a:lstStyle/>
          <a:p>
            <a:pPr>
              <a:defRPr/>
            </a:pPr>
            <a:r>
              <a:rPr lang="ru-RU" sz="26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Применим неравенство Коши к доказательству неравенства:</a:t>
            </a:r>
            <a:endParaRPr sz="2600"/>
          </a:p>
        </p:txBody>
      </p:sp>
      <p:sp>
        <p:nvSpPr>
          <p:cNvPr id="382914848" name=""/>
          <p:cNvSpPr txBox="1"/>
          <p:nvPr/>
        </p:nvSpPr>
        <p:spPr bwMode="auto">
          <a:xfrm flipH="0" flipV="0">
            <a:off x="1208105" y="1438046"/>
            <a:ext cx="9643511" cy="106757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d>
                        <m:dPr>
                          <m:ctrlPr>
                            <a:rPr sz="280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r>
                            <m:rPr/>
                            <a:rPr sz="2800" i="1">
                              <a:latin typeface="Cambria Math"/>
                              <a:ea typeface="Times New Roman"/>
                            </a:rPr>
                            <m:t>a+b+c</m:t>
                          </m:r>
                        </m:e>
                      </m:d>
                      <m:d>
                        <m:dPr>
                          <m:ctrlPr>
                            <a:rPr sz="280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sz="2800" i="1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fPr>
                            <m:num>
                              <m:r>
                                <m:rPr/>
                                <a:rPr sz="2800" i="1">
                                  <a:latin typeface="Cambria Math"/>
                                  <a:ea typeface="Times New Roman"/>
                                </a:rPr>
                                <m:t>1</m:t>
                              </m:r>
                            </m:num>
                            <m:den>
                              <m:r>
                                <m:rPr/>
                                <a:rPr sz="2800" i="1">
                                  <a:latin typeface="Cambria Math"/>
                                  <a:ea typeface="Times New Roman"/>
                                </a:rPr>
                                <m:t>a</m:t>
                              </m:r>
                            </m:den>
                          </m:f>
                          <m:r>
                            <m:rPr/>
                            <a:rPr sz="2800" i="1">
                              <a:latin typeface="Cambria Math"/>
                              <a:ea typeface="Times New Roman"/>
                            </a:rPr>
                            <m:t>+</m:t>
                          </m:r>
                          <m:f>
                            <m:fPr>
                              <m:ctrlPr>
                                <a:rPr sz="2800" i="1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fPr>
                            <m:num>
                              <m:r>
                                <m:rPr/>
                                <a:rPr sz="2800" i="1">
                                  <a:latin typeface="Cambria Math"/>
                                  <a:ea typeface="Times New Roman"/>
                                </a:rPr>
                                <m:t>1</m:t>
                              </m:r>
                            </m:num>
                            <m:den>
                              <m:r>
                                <m:rPr/>
                                <a:rPr sz="2800" i="1">
                                  <a:latin typeface="Cambria Math"/>
                                  <a:ea typeface="Times New Roman"/>
                                </a:rPr>
                                <m:t>b</m:t>
                              </m:r>
                            </m:den>
                          </m:f>
                          <m:r>
                            <m:rPr/>
                            <a:rPr sz="2800" i="1">
                              <a:latin typeface="Cambria Math"/>
                              <a:ea typeface="Times New Roman"/>
                            </a:rPr>
                            <m:t>+</m:t>
                          </m:r>
                          <m:f>
                            <m:fPr>
                              <m:ctrlPr>
                                <a:rPr sz="2800" i="1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fPr>
                            <m:num>
                              <m:r>
                                <m:rPr/>
                                <a:rPr sz="2800" i="1">
                                  <a:latin typeface="Cambria Math"/>
                                  <a:ea typeface="Times New Roman"/>
                                </a:rPr>
                                <m:t>1</m:t>
                              </m:r>
                            </m:num>
                            <m:den>
                              <m:r>
                                <m:rPr/>
                                <a:rPr sz="2800" i="1">
                                  <a:latin typeface="Cambria Math"/>
                                  <a:ea typeface="Times New Roman"/>
                                </a:rPr>
                                <m:t>c</m:t>
                              </m:r>
                            </m:den>
                          </m:f>
                        </m:e>
                      </m:d>
                      <m:r>
                        <m:rPr/>
                        <a:rPr sz="2800" i="1">
                          <a:latin typeface="Cambria Math"/>
                          <a:ea typeface="Times New Roman"/>
                        </a:rPr>
                        <m:t>≥9, a&gt;0,b&gt;0,c&gt;0</m:t>
                      </m:r>
                    </m:oMath>
                  </m:oMathPara>
                </a14:m>
              </mc:Choice>
              <mc:Fallback/>
            </mc:AlternateContent>
            <a:endParaRPr sz="2800"/>
          </a:p>
          <a:p>
            <a:pPr algn="l">
              <a:defRPr/>
            </a:pPr>
            <a:endParaRPr lang="en-US" sz="1400"/>
          </a:p>
        </p:txBody>
      </p:sp>
      <p:pic>
        <p:nvPicPr>
          <p:cNvPr id="168995158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547937" y="2505622"/>
            <a:ext cx="4791074" cy="3714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47628428" name="Таблица 6"/>
          <p:cNvGraphicFramePr>
            <a:graphicFrameLocks xmlns:a="http://schemas.openxmlformats.org/drawingml/2006/main"/>
          </p:cNvGraphicFramePr>
          <p:nvPr/>
        </p:nvGraphicFramePr>
        <p:xfrm>
          <a:off x="146048" y="1064340"/>
          <a:ext cx="12053125" cy="5732614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{5940675A-B579-460E-94D1-54222C63F5DA}</a:tableStyleId>
              </a:tblPr>
              <a:tblGrid>
                <a:gridCol w="12053125"/>
              </a:tblGrid>
              <a:tr h="5732614">
                <a:tc>
                  <a:txBody>
                    <a:bodyPr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Задача 1.</a:t>
                      </a: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0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Какой должен быть наклон крыши, чтобы дождевая вода стекала с нее как можно быстрее? Трением пренебречь, считать начальную скорость осаждающихся капель равной нулю.</a:t>
                      </a:r>
                      <a:r>
                        <a:rPr lang="ru-RU" sz="2400" b="0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sz="2400" b="0" u="none" strike="noStrike" cap="none" spc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000" b="0" u="none" strike="noStrike" cap="none" spc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74868049" name="TextBox 8"/>
          <p:cNvSpPr txBox="1"/>
          <p:nvPr/>
        </p:nvSpPr>
        <p:spPr bwMode="auto">
          <a:xfrm>
            <a:off x="4834758" y="6348247"/>
            <a:ext cx="184730" cy="369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1249823735" name=""/>
          <p:cNvPicPr>
            <a:picLocks noChangeAspect="1"/>
          </p:cNvPicPr>
          <p:nvPr/>
        </p:nvPicPr>
        <p:blipFill>
          <a:blip r:embed="rId3"/>
          <a:srcRect l="23047" t="12409" r="0" b="0"/>
          <a:stretch/>
        </p:blipFill>
        <p:spPr bwMode="auto">
          <a:xfrm rot="0" flipH="0" flipV="0">
            <a:off x="4210243" y="2596214"/>
            <a:ext cx="3771511" cy="2790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987679749" name="Таблица 6"/>
          <p:cNvGraphicFramePr>
            <a:graphicFrameLocks xmlns:a="http://schemas.openxmlformats.org/drawingml/2006/main"/>
          </p:cNvGraphicFramePr>
          <p:nvPr/>
        </p:nvGraphicFramePr>
        <p:xfrm>
          <a:off x="146047" y="1064340"/>
          <a:ext cx="12053124" cy="5732613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{5940675A-B579-460E-94D1-54222C63F5DA}</a:tableStyleId>
              </a:tblPr>
              <a:tblGrid>
                <a:gridCol w="12053124"/>
              </a:tblGrid>
              <a:tr h="5732614">
                <a:tc>
                  <a:txBody>
                    <a:bodyPr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Задача 1.</a:t>
                      </a: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400" b="0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Какой должен быть наклон крыши, чтобы дождевая вода стекала с нее как можно быстрее? Трением пренебречь, считать начальную скорость осаждающихся капель равной нулю.</a:t>
                      </a:r>
                      <a:r>
                        <a:rPr lang="ru-RU" sz="2400" b="0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sz="2400" b="0" u="none" strike="noStrike" cap="none" spc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2400" b="0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ассмотрим движение отдельной капельки дождевой воды по крыше. Силы, действующие на нее, показаны на рисунке. Пусть капля осела на высоте </a:t>
                      </a:r>
                      <a:r>
                        <a:rPr lang="ru-RU" sz="2400" b="0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ru-RU" sz="2400" b="0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пройти ей надо до края ската расстояние </a:t>
                      </a:r>
                      <a:r>
                        <a:rPr lang="ru-RU" sz="2400" b="0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ru-RU" sz="2400" b="0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а по горизонтали </a:t>
                      </a:r>
                      <a:r>
                        <a:rPr lang="ru-RU" sz="2400" b="0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ru-RU" sz="2400" b="0" i="0" u="none" strike="noStrike" cap="none" spc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400" b="0" i="0" u="none" strike="noStrike" cap="none" spc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400" b="0" i="0" u="none" strike="noStrike" cap="none" spc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400" b="0" i="0" u="none" strike="noStrike" cap="none" spc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400" b="0" i="0" u="none" strike="noStrike" cap="none" spc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400" b="0" i="0" u="none" strike="noStrike" cap="none" spc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400" b="0" i="0" u="none" strike="noStrike" cap="none" spc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defRPr/>
                      </a:pPr>
                      <a:r>
                        <a:rPr sz="2400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24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, </a:t>
                      </a:r>
                      <a:r>
                        <a:rPr sz="2400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24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 и </a:t>
                      </a:r>
                      <a:r>
                        <a:rPr sz="2400" i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24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 связаны теоремой Пифагора </a:t>
                      </a:r>
                      <mc:AlternateContent xmlns:mc="http://schemas.openxmlformats.org/markup-compatibility/2006" xmlns:m="http://schemas.openxmlformats.org/officeDocument/2006/math">
                        <mc:Choice xmlns:a14="http://schemas.microsoft.com/office/drawing/2010/main" Requires="a14">
                          <a14:m>
                            <m:oMathPara>
                              <m:oMathParaPr/>
                              <m:oMath>
                                <m:sSup>
                                  <m:sSupPr>
                                    <m:ctrlPr>
                                      <a:rPr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/>
                                      <a:rPr sz="24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  <m:t>l</m:t>
                                    </m:r>
                                  </m:e>
                                  <m:sup>
                                    <m:r>
                                      <m:rPr/>
                                      <a:rPr sz="24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m:rPr/>
                                  <a:rPr sz="240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/>
                                      <a:rPr sz="24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m:rPr/>
                                      <a:rPr sz="24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m:rPr/>
                                  <a:rPr sz="240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/>
                                      <a:rPr sz="24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  <m:t>b</m:t>
                                    </m:r>
                                  </m:e>
                                  <m:sup>
                                    <m:r>
                                      <m:rPr/>
                                      <a:rPr sz="24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</mc:Choice>
                        <mc:Fallback/>
                      </mc:AlternateContent>
                      <a:r>
                        <a:rPr sz="24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endParaRPr sz="2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just">
                        <a:defRPr/>
                      </a:pPr>
                      <a:r>
                        <a:rPr sz="24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Запишем динамическое уравнение движения капли в векторном виде: </a:t>
                      </a:r>
                      <mc:AlternateContent xmlns:mc="http://schemas.openxmlformats.org/markup-compatibility/2006" xmlns:m="http://schemas.openxmlformats.org/officeDocument/2006/math">
                        <mc:Choice xmlns:a14="http://schemas.microsoft.com/office/drawing/2010/main" Requires="a14">
                          <a14:m>
                            <m:oMathPara>
                              <m:oMathParaPr/>
                              <m:oMath>
                                <m:r>
                                  <m:rPr/>
                                  <a:rPr sz="240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/>
                                  </a:rPr>
                                  <m:t>m</m:t>
                                </m:r>
                                <m:acc>
                                  <m:accPr>
                                    <m:chr m:val="⃗"/>
                                    <m:ctrlPr>
                                      <a:rPr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/>
                                      <a:rPr sz="24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  <m:t>a</m:t>
                                    </m:r>
                                  </m:e>
                                </m:acc>
                                <m:r>
                                  <m:rPr/>
                                  <a:rPr sz="240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/>
                                  </a:rPr>
                                  <m:t>=</m:t>
                                </m:r>
                                <m:r>
                                  <m:rPr/>
                                  <a:rPr sz="240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/>
                                  </a:rPr>
                                  <m:t>m</m:t>
                                </m:r>
                                <m:acc>
                                  <m:accPr>
                                    <m:chr m:val="⃗"/>
                                    <m:ctrlPr>
                                      <a:rPr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/>
                                      <a:rPr sz="24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  <m:t>g</m:t>
                                    </m:r>
                                  </m:e>
                                </m:acc>
                                <m:r>
                                  <m:rPr/>
                                  <a:rPr sz="240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/>
                                  </a:rPr>
                                  <m:t>+</m:t>
                                </m:r>
                                <m:acc>
                                  <m:accPr>
                                    <m:chr m:val="⃗"/>
                                    <m:ctrlPr>
                                      <a:rPr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/>
                                      <a:rPr sz="240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  <m:t>N</m:t>
                                    </m:r>
                                  </m:e>
                                </m:acc>
                              </m:oMath>
                            </m:oMathPara>
                          </a14:m>
                        </mc:Choice>
                        <mc:Fallback/>
                      </mc:AlternateContent>
                      <a:r>
                        <a:rPr sz="24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sz="24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Перейдем к скалярам:</a:t>
                      </a:r>
                      <a:endParaRPr sz="24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mc:AlternateContent xmlns:mc="http://schemas.openxmlformats.org/markup-compatibility/2006" xmlns:m="http://schemas.openxmlformats.org/officeDocument/2006/math">
                        <mc:Choice xmlns:a14="http://schemas.microsoft.com/office/drawing/2010/main" Requires="a14">
                          <a14:m>
                            <m:oMathPara>
                              <m:oMathParaPr/>
                              <m:oMath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cs typeface="Cambria Math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baseJc m:val="center"/>
                                        <m:maxDist m:val="off"/>
                                        <m:objDist m:val="off"/>
                                        <m:rSp/>
                                        <m:rSpRule/>
                                        <m:ctrlPr>
                                          <a:rPr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  <a:cs typeface="Cambria Math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/>
                                          <a:rPr sz="24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  <m:t>ma=mg</m:t>
                                        </m:r>
                                        <m:func>
                                          <m:funcPr>
                                            <m:ctrlPr>
                                              <a:rPr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  <a:cs typeface="Cambria Math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sz="24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cs typeface="Times New Roman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sz="24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cs typeface="Times New Roman"/>
                                              </a:rPr>
                                              <m:t>α</m:t>
                                            </m:r>
                                          </m:e>
                                        </m:func>
                                      </m:e>
                                      <m:e>
                                        <m:r>
                                          <m:rPr/>
                                          <a:rPr sz="24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  <m:t>0=N-mg</m:t>
                                        </m:r>
                                        <m:func>
                                          <m:funcPr>
                                            <m:ctrlPr>
                                              <a:rPr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  <a:cs typeface="Cambria Math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sz="24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cs typeface="Times New Roman"/>
                                              </a:rPr>
                                              <m:t>cos</m:t>
                                            </m:r>
                                          </m:fName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sz="240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cs typeface="Times New Roman"/>
                                              </a:rPr>
                                              <m:t>α</m:t>
                                            </m:r>
                                          </m:e>
                                        </m:func>
                                        <m:r>
                                          <m:rPr/>
                                          <a:rPr sz="240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Times New Roman"/>
                                          </a:rPr>
                                          <m:t> </m:t>
                                        </m:r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</mc:Choice>
                        <mc:Fallback/>
                      </mc:AlternateContent>
                      <a:endParaRPr sz="2400" b="0" i="0" u="none" strike="noStrike" cap="none" spc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29680202" name="TextBox 8"/>
          <p:cNvSpPr txBox="1"/>
          <p:nvPr/>
        </p:nvSpPr>
        <p:spPr bwMode="auto">
          <a:xfrm>
            <a:off x="4834757" y="6348246"/>
            <a:ext cx="184729" cy="369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105559448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0" flipH="0" flipV="0">
            <a:off x="5111749" y="2930826"/>
            <a:ext cx="2470784" cy="21266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0053323" name=""/>
          <p:cNvSpPr txBox="1"/>
          <p:nvPr/>
        </p:nvSpPr>
        <p:spPr bwMode="auto">
          <a:xfrm flipH="0" flipV="0">
            <a:off x="603906" y="410090"/>
            <a:ext cx="10987188" cy="473510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где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left"/>
                    </m:oMathParaPr>
                    <m:oMath>
                      <m:func>
                        <m:funcPr>
                          <m:ctrlPr>
                            <a:rPr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α</m:t>
                          </m:r>
                        </m:e>
                      </m:func>
                      <m:r>
                        <m:rPr/>
                        <a:rPr sz="240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h</m:t>
                          </m:r>
                        </m:num>
                        <m:den>
                          <m:r>
                            <m:rPr/>
                            <a:rPr lang="en-US" sz="240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l</m:t>
                          </m:r>
                        </m:den>
                      </m:f>
                    </m:oMath>
                  </m:oMathPara>
                </a14:m>
              </mc:Choice>
              <mc:Fallback/>
            </mc:AlternateContent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Из первого уравнения системы находим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left"/>
                    </m:oMathParaPr>
                    <m:oMath>
                      <m:r>
                        <m:rPr/>
                        <a:rPr sz="240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m:t>a=g</m:t>
                      </m:r>
                      <m:func>
                        <m:funcPr>
                          <m:ctrlPr>
                            <a:rPr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α</m:t>
                          </m:r>
                        </m:e>
                      </m:func>
                      <m:r>
                        <m:rPr/>
                        <a:rPr sz="240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m:t>=</m:t>
                      </m:r>
                      <m:f>
                        <m:fPr>
                          <m:ctrlPr>
                            <a:rPr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gh</m:t>
                          </m:r>
                        </m:num>
                        <m:den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l</m:t>
                          </m:r>
                        </m:den>
                      </m:f>
                      <m:r>
                        <m:rPr/>
                        <a:rPr sz="240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m:t>.</m:t>
                      </m:r>
                    </m:oMath>
                  </m:oMathPara>
                </a14:m>
              </mc:Choice>
              <mc:Fallback/>
            </mc:AlternateContent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 учетом того, что начальная скорость капли равна нулю, получим</a:t>
            </a:r>
            <a:endParaRPr sz="2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l"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left"/>
                    </m:oMathParaPr>
                    <m:oMath>
                      <m:r>
                        <m:rPr/>
                        <a:rPr sz="240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m:t>l=</m:t>
                      </m:r>
                      <m:f>
                        <m:fPr>
                          <m:ctrlPr>
                            <a:rPr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a</m:t>
                          </m:r>
                          <m:sSup>
                            <m:sSupPr>
                              <m:ctrlPr>
                                <a:rPr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pPr>
                            <m:e>
                              <m:r>
                                <m:rPr/>
                                <a:rPr sz="24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  <m:t>t</m:t>
                              </m:r>
                            </m:e>
                            <m:sup>
                              <m:r>
                                <m:rPr/>
                                <a:rPr sz="24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2</m:t>
                          </m:r>
                        </m:den>
                      </m:f>
                      <m:r>
                        <m:rPr/>
                        <a:rPr sz="240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m:t>;</m:t>
                      </m:r>
                      <m:sSup>
                        <m:sSupPr>
                          <m:ctrlPr>
                            <a:rPr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t</m:t>
                          </m:r>
                        </m:e>
                        <m:sup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2</m:t>
                          </m:r>
                        </m:sup>
                      </m:sSup>
                      <m:r>
                        <m:rPr/>
                        <a:rPr sz="240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m:t>=</m:t>
                      </m:r>
                      <m:f>
                        <m:fPr>
                          <m:ctrlPr>
                            <a:rPr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2l</m:t>
                          </m:r>
                        </m:num>
                        <m:den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a</m:t>
                          </m:r>
                        </m:den>
                      </m:f>
                      <m:r>
                        <m:rPr/>
                        <a:rPr sz="240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m:t>=</m:t>
                      </m:r>
                      <m:f>
                        <m:fPr>
                          <m:ctrlPr>
                            <a:rPr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2l</m:t>
                          </m:r>
                        </m:num>
                        <m:den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g</m:t>
                          </m:r>
                          <m:func>
                            <m:funcPr>
                              <m:ctrlPr>
                                <a:rPr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sz="24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sz="24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  <m:t>α</m:t>
                              </m:r>
                            </m:e>
                          </m:func>
                        </m:den>
                      </m:f>
                      <m:r>
                        <m:rPr/>
                        <a:rPr sz="240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m:t>=</m:t>
                      </m:r>
                      <m:f>
                        <m:fPr>
                          <m:ctrlPr>
                            <a:rPr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pPr>
                            <m:e>
                              <m:r>
                                <m:rPr/>
                                <a:rPr sz="24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  <m:t>l</m:t>
                              </m:r>
                            </m:e>
                            <m:sup>
                              <m:r>
                                <m:rPr/>
                                <a:rPr sz="24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gh</m:t>
                          </m:r>
                        </m:den>
                      </m:f>
                      <m:r>
                        <m:rPr/>
                        <a:rPr sz="240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m:t>=</m:t>
                      </m:r>
                      <m:f>
                        <m:fPr>
                          <m:ctrlPr>
                            <a:rPr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2</m:t>
                          </m:r>
                        </m:num>
                        <m:den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g</m:t>
                          </m:r>
                        </m:den>
                      </m:f>
                      <m:r>
                        <m:rPr/>
                        <a:rPr sz="240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m:t>∙</m:t>
                      </m:r>
                      <m:f>
                        <m:fPr>
                          <m:ctrlPr>
                            <a:rPr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pPr>
                            <m:e>
                              <m:r>
                                <m:rPr/>
                                <a:rPr sz="24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m:rPr/>
                                <a:rPr sz="24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pPr>
                            <m:e>
                              <m:r>
                                <m:rPr/>
                                <a:rPr sz="24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  <m:t>b</m:t>
                              </m:r>
                            </m:e>
                            <m:sup>
                              <m:r>
                                <m:rPr/>
                                <a:rPr sz="24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h</m:t>
                          </m:r>
                        </m:den>
                      </m:f>
                      <m:r>
                        <m:rPr/>
                        <a:rPr sz="240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m:t>=</m:t>
                      </m:r>
                      <m:f>
                        <m:fPr>
                          <m:ctrlPr>
                            <a:rPr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2</m:t>
                          </m:r>
                        </m:num>
                        <m:den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g</m:t>
                          </m:r>
                        </m:den>
                      </m:f>
                      <m:r>
                        <m:rPr/>
                        <a:rPr sz="240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m:t>∙</m:t>
                      </m:r>
                      <m:d>
                        <m:dPr>
                          <m:ctrlPr>
                            <a:rPr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h+</m:t>
                          </m:r>
                          <m:f>
                            <m:fPr>
                              <m:ctrlPr>
                                <a:rPr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/>
                                    <a:rPr sz="24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Cambria Math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m:rPr/>
                                    <a:rPr sz="24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m:rPr/>
                                <a:rPr sz="24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  <m:t>h</m:t>
                              </m:r>
                            </m:den>
                          </m:f>
                        </m:e>
                      </m:d>
                      <m:r>
                        <m:rPr/>
                        <a:rPr sz="240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m:t> </m:t>
                      </m:r>
                    </m:oMath>
                  </m:oMathPara>
                </a14:m>
              </mc:Choice>
              <mc:Fallback/>
            </mc:AlternateContent>
            <a:endParaRPr sz="2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l">
              <a:spcBef>
                <a:spcPts val="1124"/>
              </a:spcBef>
              <a:spcAft>
                <a:spcPts val="1124"/>
              </a:spcAft>
              <a:defRPr/>
            </a:pP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 теперь опять вспомним о неравенстве Коши:</a:t>
            </a:r>
            <a:endParaRPr sz="2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l"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left"/>
                    </m:oMathParaPr>
                    <m:oMath>
                      <m:sSup>
                        <m:sSupPr>
                          <m:ctrlPr>
                            <a:rPr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t</m:t>
                          </m:r>
                        </m:e>
                        <m:sup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2</m:t>
                          </m:r>
                        </m:sup>
                      </m:sSup>
                      <m:r>
                        <m:rPr/>
                        <a:rPr sz="240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m:t>≥</m:t>
                      </m:r>
                      <m:f>
                        <m:fPr>
                          <m:ctrlPr>
                            <a:rPr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2</m:t>
                          </m:r>
                        </m:num>
                        <m:den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g</m:t>
                          </m:r>
                        </m:den>
                      </m:f>
                      <m:r>
                        <m:rPr/>
                        <a:rPr sz="240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m:t>∙2</m:t>
                      </m:r>
                      <m:rad>
                        <m:radPr>
                          <m:degHide m:val="on"/>
                          <m:ctrlPr>
                            <a:rPr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radPr>
                        <m:deg>
                          <m:r>
                            <m:rPr/>
                            <a:rPr sz="2400">
                              <a:latin typeface="Cambria Math"/>
                              <a:ea typeface="Cambria Math"/>
                              <a:cs typeface="Cambria Math"/>
                            </a:rPr>
                            <m:t/>
                          </m:r>
                        </m:deg>
                        <m:e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h∙</m:t>
                          </m:r>
                          <m:f>
                            <m:fPr>
                              <m:ctrlPr>
                                <a:rPr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/>
                                    <a:rPr sz="24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Cambria Math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m:rPr/>
                                    <a:rPr sz="24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m:rPr/>
                                <a:rPr sz="24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  <m:t>h</m:t>
                              </m:r>
                            </m:den>
                          </m:f>
                        </m:e>
                      </m:rad>
                      <m:r>
                        <m:rPr/>
                        <a:rPr sz="240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m:t>=</m:t>
                      </m:r>
                      <m:f>
                        <m:fPr>
                          <m:ctrlPr>
                            <a:rPr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4b</m:t>
                          </m:r>
                        </m:num>
                        <m:den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g</m:t>
                          </m:r>
                        </m:den>
                      </m:f>
                    </m:oMath>
                  </m:oMathPara>
                </a14:m>
              </mc:Choice>
              <mc:Fallback/>
            </mc:AlternateContent>
            <a:endParaRPr sz="2400" i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l">
              <a:defRPr/>
            </a:pP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Минимальное время стекания капли, равное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left"/>
                    </m:oMathParaPr>
                    <m:oMath>
                      <m:r>
                        <m:rPr/>
                        <a:rPr sz="240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radPr>
                        <m:deg>
                          <m:r>
                            <m:rPr/>
                            <a:rPr sz="2400">
                              <a:latin typeface="Cambria Math"/>
                              <a:ea typeface="Cambria Math"/>
                              <a:cs typeface="Cambria Math"/>
                            </a:rPr>
                            <m:t/>
                          </m:r>
                        </m:deg>
                        <m:e>
                          <m:f>
                            <m:fPr>
                              <m:ctrlPr>
                                <a:rPr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fPr>
                            <m:num>
                              <m:r>
                                <m:rPr/>
                                <a:rPr sz="24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  <m:t>b</m:t>
                              </m:r>
                            </m:num>
                            <m:den>
                              <m:r>
                                <m:rPr/>
                                <a:rPr sz="24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  <m:t>g</m:t>
                              </m:r>
                            </m:den>
                          </m:f>
                        </m:e>
                      </m:rad>
                      <m:r>
                        <m:rPr/>
                        <a:rPr sz="240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m:t>,</m:t>
                      </m:r>
                    </m:oMath>
                  </m:oMathPara>
                </a14:m>
              </mc:Choice>
              <mc:Fallback/>
            </mc:AlternateContent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достигается при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left"/>
                    </m:oMathParaPr>
                    <m:oMath>
                      <m:r>
                        <m:rPr/>
                        <a:rPr sz="240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m:t>h=</m:t>
                      </m:r>
                      <m:f>
                        <m:fPr>
                          <m:ctrlPr>
                            <a:rPr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pPr>
                            <m:e>
                              <m:r>
                                <m:rPr/>
                                <a:rPr sz="24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  <m:t>b</m:t>
                              </m:r>
                            </m:e>
                            <m:sup>
                              <m:r>
                                <m:rPr/>
                                <a:rPr sz="24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/>
                            <a:rPr sz="240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h</m:t>
                          </m:r>
                        </m:den>
                      </m:f>
                      <m:r>
                        <m:rPr/>
                        <a:rPr sz="240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m:t>,</m:t>
                      </m:r>
                    </m:oMath>
                  </m:oMathPara>
                </a14:m>
              </mc:Choice>
              <mc:Fallback/>
            </mc:AlternateContent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то есть при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left"/>
                    </m:oMathParaPr>
                    <m:oMath>
                      <m:r>
                        <m:rPr/>
                        <a:rPr sz="240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m:t>h=</m:t>
                      </m:r>
                      <m:r>
                        <m:rPr/>
                        <a:rPr lang="en-US" sz="240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m:t>b</m:t>
                      </m:r>
                    </m:oMath>
                  </m:oMathPara>
                </a14:m>
              </mc:Choice>
              <mc:Fallback/>
            </mc:AlternateContent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что приводит к равнобедренному прямоугольному треугольнику, а значит, наклон крыши должен быть равен 45°.</a:t>
            </a:r>
            <a:endParaRPr sz="24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Р7-Офис/2024.3.1.523</Application>
  <DocSecurity>0</DocSecurity>
  <PresentationFormat>Широкоэкранный</PresentationFormat>
  <Paragraphs>0</Paragraphs>
  <Slides>14</Slides>
  <Notes>14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ПРОГРАММЫ  ПОВЫШЕНИЯ КВАЛИФИКАЦИИ</dc:title>
  <dc:subject/>
  <dc:creator>Погосов Артур Самуелович</dc:creator>
  <cp:keywords/>
  <dc:description/>
  <dc:identifier/>
  <dc:language/>
  <cp:lastModifiedBy/>
  <cp:revision>67</cp:revision>
  <dcterms:created xsi:type="dcterms:W3CDTF">2022-01-21T06:34:25Z</dcterms:created>
  <dcterms:modified xsi:type="dcterms:W3CDTF">2025-03-23T18:53:16Z</dcterms:modified>
  <cp:category/>
  <cp:contentStatus/>
  <cp:version/>
</cp:coreProperties>
</file>