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6" r:id="rId7"/>
    <p:sldId id="267" r:id="rId8"/>
    <p:sldId id="268" r:id="rId9"/>
    <p:sldId id="269" r:id="rId10"/>
    <p:sldId id="263" r:id="rId11"/>
    <p:sldId id="270" r:id="rId12"/>
    <p:sldId id="271" r:id="rId13"/>
    <p:sldId id="272" r:id="rId14"/>
    <p:sldId id="273" r:id="rId15"/>
    <p:sldId id="262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CFA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Приемы решения расчетных задач с использованием законов и формул из одного-двух разделов курса физики</a:t>
            </a:r>
            <a:r>
              <a:rPr lang="ru-RU" dirty="0"/>
              <a:t>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11960" y="4221088"/>
            <a:ext cx="52486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Еланцев Алексей Николаевич, </a:t>
            </a:r>
          </a:p>
          <a:p>
            <a:r>
              <a:rPr lang="ru-RU" dirty="0" smtClean="0"/>
              <a:t>учитель физики МБОУ СОШ №7, </a:t>
            </a:r>
          </a:p>
          <a:p>
            <a:r>
              <a:rPr lang="ru-RU" dirty="0" smtClean="0"/>
              <a:t>высшая квалификационная категория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Что можно найти, имея исходные данные, представленные на рисунке?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36" y="1402157"/>
            <a:ext cx="2423871" cy="2520177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1835586"/>
            <a:ext cx="4523232" cy="82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85" y="4103365"/>
            <a:ext cx="1877502" cy="275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8987" y="3957842"/>
            <a:ext cx="7020272" cy="141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01627" y="5522258"/>
            <a:ext cx="6887632" cy="37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4405" y="6148546"/>
            <a:ext cx="6700073" cy="3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8"/>
          <a:srcRect l="12018" t="-4660"/>
          <a:stretch/>
        </p:blipFill>
        <p:spPr bwMode="auto">
          <a:xfrm>
            <a:off x="3413264" y="2662245"/>
            <a:ext cx="3689992" cy="37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9"/>
          <a:srcRect l="7172" t="1635"/>
          <a:stretch/>
        </p:blipFill>
        <p:spPr bwMode="auto">
          <a:xfrm>
            <a:off x="2262597" y="3690960"/>
            <a:ext cx="6881403" cy="32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10"/>
          <a:srcRect l="14048" t="-15286"/>
          <a:stretch/>
        </p:blipFill>
        <p:spPr bwMode="auto">
          <a:xfrm>
            <a:off x="2984811" y="3203351"/>
            <a:ext cx="3174377" cy="35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48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Натяжение нити в любой </a:t>
            </a:r>
            <a:r>
              <a:rPr lang="ru-RU" smtClean="0"/>
              <a:t>точке траектории?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844824"/>
            <a:ext cx="2808312" cy="216024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40" y="4221088"/>
            <a:ext cx="7902855" cy="15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4097" y="5822294"/>
            <a:ext cx="878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увеличении      сила натяжения нити уменьшается от 3</a:t>
            </a:r>
            <a:r>
              <a:rPr lang="en-US" sz="2000" dirty="0" smtClean="0"/>
              <a:t>mg</a:t>
            </a:r>
            <a:r>
              <a:rPr lang="ru-RU" sz="2000" dirty="0" smtClean="0"/>
              <a:t> до 0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5888982"/>
            <a:ext cx="233109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757081"/>
            <a:ext cx="3198780" cy="352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620688"/>
            <a:ext cx="8640960" cy="62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1741860"/>
            <a:ext cx="5885215" cy="6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85030" y="244026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Это утверждение ложно!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87231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этом случае скорость в верхней точке равна нулю и тело начнет падать вертикально </a:t>
            </a:r>
            <a:r>
              <a:rPr lang="ru-RU" b="1" dirty="0" smtClean="0"/>
              <a:t>вниз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851920" y="3717032"/>
            <a:ext cx="470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 груза в верхней и нижней точках связаны ЗСЭ:  </a:t>
            </a:r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7976" y="4363665"/>
            <a:ext cx="2749644" cy="91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32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404664"/>
            <a:ext cx="2545457" cy="243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07904" y="1124744"/>
            <a:ext cx="448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sz="2000" dirty="0" smtClean="0"/>
              <a:t>верхней</a:t>
            </a:r>
            <a:r>
              <a:rPr lang="ru-RU" dirty="0" smtClean="0"/>
              <a:t> точке сила натяжения нити  Т= 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1772816"/>
                <a:ext cx="13259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72816"/>
                <a:ext cx="132594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18462" r="-21560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6056" y="1628527"/>
                <a:ext cx="1007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𝑎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628527"/>
                <a:ext cx="1007135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00192" y="1805612"/>
                <a:ext cx="1274323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</a:rPr>
                            <m:t>в</m:t>
                          </m:r>
                        </m:sub>
                      </m:sSub>
                      <m:r>
                        <a:rPr lang="ru-RU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𝑔𝑟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805612"/>
                <a:ext cx="1274323" cy="401135"/>
              </a:xfrm>
              <a:prstGeom prst="rect">
                <a:avLst/>
              </a:prstGeom>
              <a:blipFill rotWithShape="1"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9588" y="2385625"/>
            <a:ext cx="6117291" cy="221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807" y="4780257"/>
            <a:ext cx="8693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5891" y="5218407"/>
            <a:ext cx="4064026" cy="148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6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 на стержне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556792"/>
            <a:ext cx="2160240" cy="216024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1" y="1772816"/>
            <a:ext cx="5616624" cy="68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2780928"/>
            <a:ext cx="3240360" cy="72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51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№26</a:t>
            </a:r>
            <a:r>
              <a:rPr lang="en-US" dirty="0" smtClean="0"/>
              <a:t> (</a:t>
            </a:r>
            <a:r>
              <a:rPr lang="ru-RU" dirty="0" smtClean="0"/>
              <a:t>ЕГЭ)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Небольшое тело массой 𝑀 = 0,99 кг лежит на вершине гладкой полусферы радиусом  𝑅 = 1 м. В следствие неустойчивого равновесия тело стало скользить по поверхности сферы без начальной скорости. </a:t>
                </a:r>
                <a:r>
                  <a:rPr lang="ru-RU" dirty="0"/>
                  <a:t>О</a:t>
                </a:r>
                <a:r>
                  <a:rPr lang="ru-RU" dirty="0" smtClean="0"/>
                  <a:t>пределите </a:t>
                </a:r>
                <a:r>
                  <a:rPr lang="ru-RU" dirty="0"/>
                  <a:t>высоту h, на которой это тело оторвётся от поверхности полусферы. Высота отсчитывается от основания полусферы. Сопротивлением воздуха пренебречь, 𝑔 = 10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м/</m:t>
                    </m:r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dirty="0" smtClean="0"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3100" r="-1852" b="-3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7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960440" cy="237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2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№26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ru-RU" dirty="0" smtClean="0"/>
                  <a:t>Небольшое тело массой 𝑀 = 0,99 кг лежит на вершине гладкой полусферы радиусом 𝑅 = 1 м. В тело попадает пуля массой 𝑚 = 0,01 кг, летящая горизонтально со скоростью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dirty="0" smtClean="0">
                            <a:latin typeface="Cambria Math"/>
                            <a:ea typeface="Cambria Math"/>
                          </a:rPr>
                          <m:t>𝜗</m:t>
                        </m:r>
                      </m:e>
                      <m:sub>
                        <m:r>
                          <a:rPr lang="ru-RU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= 200 м/с, и застревает в нём. Пренебрегая смещением тела за время удара, определите высоту h, на которой это тело оторвётся от поверхности полусферы. Высота отсчитывается от основания полусферы. Сопротивлением воздуха пренебречь, 𝑔 = 10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м/</m:t>
                    </m:r>
                    <m:sSup>
                      <m:sSup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dirty="0" smtClean="0"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100" r="-1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7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142408" cy="256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2021244"/>
            <a:ext cx="288032" cy="792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3643409" y="1927301"/>
            <a:ext cx="648072" cy="288032"/>
            <a:chOff x="3635896" y="1916832"/>
            <a:chExt cx="648072" cy="28803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779912" y="1916832"/>
              <a:ext cx="504056" cy="288032"/>
            </a:xfrm>
            <a:prstGeom prst="rect">
              <a:avLst/>
            </a:prstGeom>
            <a:scene3d>
              <a:camera prst="perspectiveFron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635896" y="2010635"/>
              <a:ext cx="288032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787425" y="1927301"/>
            <a:ext cx="504056" cy="288032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643409" y="2014621"/>
            <a:ext cx="288032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12604 -2.96296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1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0.01198 0.00116 0.02257 0.00278 0.0342 0.00463 C 0.03958 0.00556 0.04479 0.00602 0.05017 0.00695 C 0.0533 0.00741 0.05955 0.0081 0.05955 0.00834 C 0.06823 0.01088 0.07621 0.01505 0.08472 0.01875 C 0.08802 0.02477 0.09514 0.02431 0.10052 0.02593 C 0.1033 0.02685 0.10903 0.0294 0.10903 0.02963 C 0.11337 0.03473 0.1243 0.03611 0.13038 0.03889 C 0.13073 0.04005 0.13073 0.04144 0.13142 0.04236 C 0.13246 0.04352 0.14167 0.04746 0.1434 0.04815 C 0.14601 0.05324 0.15191 0.05718 0.15573 0.06111 C 0.15799 0.06366 0.16389 0.06598 0.16389 0.06598 C 0.16701 0.06945 0.16753 0.07176 0.17153 0.07408 C 0.17517 0.07894 0.17326 0.08056 0.17899 0.08241 C 0.18351 0.08611 0.18733 0.09236 0.19201 0.09398 C 0.19861 0.09977 0.20226 0.10926 0.20972 0.11528 C 0.21059 0.11945 0.21198 0.12246 0.21441 0.12593 C 0.2158 0.12801 0.2191 0.13172 0.2191 0.13195 C 0.21979 0.13334 0.22014 0.13496 0.22101 0.13635 C 0.2217 0.1375 0.22309 0.13773 0.22378 0.13866 C 0.22674 0.14352 0.225 0.14815 0.23125 0.15047 C 0.23229 0.1544 0.23246 0.15695 0.23507 0.15973 C 0.23594 0.16528 0.23906 0.16991 0.24236 0.17385 C 0.2434 0.17848 0.24618 0.18218 0.24896 0.18588 C 0.25017 0.19051 0.25052 0.19352 0.25451 0.19514 C 0.25799 0.20209 0.25746 0.21158 0.26285 0.21644 C 0.26458 0.21945 0.26476 0.22385 0.26667 0.22685 C 0.26892 0.22963 0.27101 0.23241 0.27222 0.23635 C 0.27292 0.23866 0.27292 0.24144 0.27413 0.24329 C 0.27569 0.24537 0.27674 0.24676 0.27778 0.24931 C 0.28108 0.25834 0.2776 0.2544 0.28264 0.25857 C 0.28299 0.25996 0.28351 0.26227 0.28351 0.2625 " pathEditMode="relative" rAng="0" ptsTypes="fffffffffffffffffffffffffffffffA">
                                      <p:cBhvr>
                                        <p:cTn id="24" dur="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accel="425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26" dur="6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3" grpId="0" animBg="1"/>
      <p:bldP spid="34" grpId="0" animBg="1"/>
      <p:bldP spid="34" grpId="1" animBg="1"/>
      <p:bldP spid="3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76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3173" y="260648"/>
            <a:ext cx="86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1400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068960"/>
            <a:ext cx="80623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Выбираем </a:t>
            </a:r>
            <a:r>
              <a:rPr lang="ru-RU" dirty="0"/>
              <a:t>ИСО, связанную с Землёй. 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Тело </a:t>
            </a:r>
            <a:r>
              <a:rPr lang="ru-RU" dirty="0"/>
              <a:t>и пулю считаем материальными точками, так как их размеры малы по сравнению с полусферой. Для системы «пуля — тело» в ИСО выполняется </a:t>
            </a:r>
            <a:r>
              <a:rPr lang="ru-RU" dirty="0" smtClean="0"/>
              <a:t>закон </a:t>
            </a:r>
            <a:r>
              <a:rPr lang="ru-RU" dirty="0"/>
              <a:t>сохранения импульса в проекциях на горизонтальную ось, так как внешние силы (сила тяжести и сила реакции опоры) </a:t>
            </a:r>
            <a:r>
              <a:rPr lang="ru-RU" dirty="0" smtClean="0"/>
              <a:t>вертикальны</a:t>
            </a:r>
            <a:r>
              <a:rPr lang="ru-RU" dirty="0" smtClean="0"/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/>
              <a:t>При движении тела с пулей по поверхности полусферы выполняется ЗСЭ, так как работа силы реакции опоры равна нулю (эта сила перпендикулярна скорости тела с пулей), а силы трения отсутствуют по условию. </a:t>
            </a:r>
            <a:endParaRPr lang="ru-RU" dirty="0" smtClean="0"/>
          </a:p>
          <a:p>
            <a:pPr marL="342900" indent="-342900" algn="just">
              <a:buFontTx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момент отрыва сила реакции опоры обращается в нуль. 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812360" y="29119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№26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52" y="414536"/>
            <a:ext cx="3744416" cy="224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76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3173" y="260648"/>
            <a:ext cx="86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1400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29119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№26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52" y="414536"/>
            <a:ext cx="3744416" cy="224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177621"/>
            <a:ext cx="4843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Запишем ЗСИ на горизонтальное направление:</a:t>
            </a:r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08790"/>
            <a:ext cx="2038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4096871"/>
            <a:ext cx="4843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Запишем </a:t>
            </a:r>
            <a:r>
              <a:rPr lang="ru-RU" dirty="0" smtClean="0"/>
              <a:t>ЗСЭ </a:t>
            </a:r>
            <a:r>
              <a:rPr lang="ru-RU" dirty="0"/>
              <a:t>на горизонтальное направление: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77197"/>
            <a:ext cx="53149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5904718"/>
            <a:ext cx="8072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ℎ — высота, на которой тело с пулей оторвётся от полусферы, 𝑣 — скорость в этот момент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42912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76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3173" y="260648"/>
            <a:ext cx="86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1400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969" y="3647986"/>
            <a:ext cx="8062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Выберем оси координат и </a:t>
            </a:r>
            <a:r>
              <a:rPr lang="ru-RU" dirty="0"/>
              <a:t>з</a:t>
            </a:r>
            <a:r>
              <a:rPr lang="ru-RU" dirty="0" smtClean="0"/>
              <a:t>апишем </a:t>
            </a:r>
            <a:r>
              <a:rPr lang="ru-RU" dirty="0"/>
              <a:t>второй закон Ньютона в проекции на </a:t>
            </a:r>
            <a:r>
              <a:rPr lang="ru-RU" dirty="0" smtClean="0"/>
              <a:t>оси.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12360" y="29119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№26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940152" y="980728"/>
            <a:ext cx="0" cy="1518295"/>
          </a:xfrm>
          <a:prstGeom prst="straightConnector1">
            <a:avLst/>
          </a:prstGeom>
          <a:ln w="12700">
            <a:solidFill>
              <a:srgbClr val="3F0C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0152" y="2499023"/>
            <a:ext cx="1584176" cy="0"/>
          </a:xfrm>
          <a:prstGeom prst="straightConnector1">
            <a:avLst/>
          </a:prstGeom>
          <a:ln w="12700">
            <a:solidFill>
              <a:srgbClr val="3F0C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24328" y="241159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76470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485710" y="4293096"/>
                <a:ext cx="2553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10" y="4293096"/>
                <a:ext cx="2553969" cy="369332"/>
              </a:xfrm>
              <a:prstGeom prst="rect">
                <a:avLst/>
              </a:prstGeom>
              <a:blipFill>
                <a:blip r:embed="rId3"/>
                <a:stretch>
                  <a:fillRect t="-22951" r="-930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52" y="414536"/>
            <a:ext cx="3744416" cy="224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364088" y="764704"/>
            <a:ext cx="2444292" cy="20882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508104" y="836712"/>
            <a:ext cx="2158250" cy="19442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49869" y="41453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4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76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3173" y="260648"/>
            <a:ext cx="86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1400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436" y="3573016"/>
            <a:ext cx="8062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апишем </a:t>
            </a:r>
            <a:r>
              <a:rPr lang="ru-RU" dirty="0"/>
              <a:t>второй закон Ньютона в проекции на </a:t>
            </a:r>
            <a:r>
              <a:rPr lang="ru-RU" dirty="0" smtClean="0"/>
              <a:t>ось О</a:t>
            </a:r>
            <a:r>
              <a:rPr lang="en-US" dirty="0" smtClean="0"/>
              <a:t>x </a:t>
            </a:r>
            <a:r>
              <a:rPr lang="ru-RU" dirty="0"/>
              <a:t>(в момент отрыва тело с пулей движется по окружности)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2360" y="29119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№26</a:t>
            </a:r>
            <a:endParaRPr lang="ru-RU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05" y="568425"/>
            <a:ext cx="3515216" cy="20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4548948" y="1479390"/>
            <a:ext cx="458233" cy="327309"/>
          </a:xfrm>
          <a:prstGeom prst="straightConnector1">
            <a:avLst/>
          </a:prstGeom>
          <a:ln w="12700">
            <a:solidFill>
              <a:srgbClr val="3F0C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121431" y="1480270"/>
            <a:ext cx="407457" cy="58057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56322" y="1825074"/>
                <a:ext cx="463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22" y="1825074"/>
                <a:ext cx="46391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/>
          <p:cNvCxnSpPr/>
          <p:nvPr/>
        </p:nvCxnSpPr>
        <p:spPr>
          <a:xfrm>
            <a:off x="5076056" y="1924541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306336" y="2315215"/>
            <a:ext cx="635708" cy="9350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06336" y="32036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75"/>
          <a:stretch/>
        </p:blipFill>
        <p:spPr bwMode="auto">
          <a:xfrm>
            <a:off x="1326574" y="4578403"/>
            <a:ext cx="3152775" cy="50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95" y="4591377"/>
            <a:ext cx="904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623456" y="4626103"/>
                <a:ext cx="1389810" cy="540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𝒄𝒐𝒔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𝒉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000" b="1" dirty="0" smtClean="0"/>
                  <a:t> ,</a:t>
                </a:r>
                <a:endParaRPr lang="ru-RU" sz="2000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56" y="4626103"/>
                <a:ext cx="1389810" cy="540148"/>
              </a:xfrm>
              <a:prstGeom prst="rect">
                <a:avLst/>
              </a:prstGeom>
              <a:blipFill>
                <a:blip r:embed="rId7"/>
                <a:stretch>
                  <a:fillRect r="-877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24128" y="1083879"/>
                <a:ext cx="3329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dirty="0" smtClean="0"/>
                  <a:t> - </a:t>
                </a:r>
                <a:r>
                  <a:rPr lang="ru-RU" dirty="0" err="1" smtClean="0">
                    <a:solidFill>
                      <a:srgbClr val="FF0000"/>
                    </a:solidFill>
                  </a:rPr>
                  <a:t>тангенсальное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ускорение!!!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083879"/>
                <a:ext cx="332995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7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6785" y="4362280"/>
                <a:ext cx="2553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85" y="4362280"/>
                <a:ext cx="255396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23333" r="-954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33795" y="2194406"/>
                <a:ext cx="1424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795" y="2194406"/>
                <a:ext cx="142455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22951" r="-10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7"/>
          <a:stretch/>
        </p:blipFill>
        <p:spPr bwMode="auto">
          <a:xfrm>
            <a:off x="202331" y="5200792"/>
            <a:ext cx="3152775" cy="48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2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76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3173" y="260648"/>
            <a:ext cx="86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1400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658404"/>
            <a:ext cx="406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Подставляем в закон сохранения энергии: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2360" y="29119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№26</a:t>
            </a:r>
            <a:endParaRPr lang="ru-RU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05" y="568425"/>
            <a:ext cx="3515216" cy="20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4548948" y="1479390"/>
            <a:ext cx="458233" cy="327309"/>
          </a:xfrm>
          <a:prstGeom prst="straightConnector1">
            <a:avLst/>
          </a:prstGeom>
          <a:ln w="12700">
            <a:solidFill>
              <a:srgbClr val="3F0C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942044" y="1480270"/>
            <a:ext cx="605363" cy="83494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56322" y="1825074"/>
                <a:ext cx="463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22" y="1825074"/>
                <a:ext cx="46391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/>
          <p:cNvCxnSpPr/>
          <p:nvPr/>
        </p:nvCxnSpPr>
        <p:spPr>
          <a:xfrm>
            <a:off x="5076056" y="1924541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306336" y="2315215"/>
            <a:ext cx="635708" cy="9350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06336" y="32036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" y="4348878"/>
            <a:ext cx="48768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656987" y="4248686"/>
                <a:ext cx="281833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Обратить внимание: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N=0 – </a:t>
                </a:r>
                <a:r>
                  <a:rPr lang="ru-RU" dirty="0" smtClean="0"/>
                  <a:t>в момент отрыва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Наличие 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endParaRPr lang="en-US" dirty="0" smtClean="0"/>
              </a:p>
              <a:p>
                <a:pPr marL="342900" indent="-342900">
                  <a:buAutoNum type="arabicPeriod"/>
                </a:pPr>
                <a:r>
                  <a:rPr lang="ru-RU" dirty="0" smtClean="0"/>
                  <a:t>Выбор оси</a:t>
                </a:r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987" y="4248686"/>
                <a:ext cx="2818336" cy="1200329"/>
              </a:xfrm>
              <a:prstGeom prst="rect">
                <a:avLst/>
              </a:prstGeom>
              <a:blipFill>
                <a:blip r:embed="rId6"/>
                <a:stretch>
                  <a:fillRect l="-1948" t="-3046" r="-1082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31" y="2901902"/>
            <a:ext cx="2160184" cy="16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190" y="929369"/>
            <a:ext cx="2039937" cy="169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47864" y="1594465"/>
            <a:ext cx="541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Движение груза, подвешенного на нити или стержне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546101"/>
            <a:ext cx="299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Движение по мёртвой петле</a:t>
            </a:r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119" y="4797152"/>
            <a:ext cx="1620008" cy="16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89371" y="5426183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Движение внутри гладкого цилиндра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89371" y="292324"/>
            <a:ext cx="2879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Различные ситуации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19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433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Тема Office</vt:lpstr>
      <vt:lpstr>Приемы решения расчетных задач с использованием законов и формул из одного-двух разделов курса физики.</vt:lpstr>
      <vt:lpstr>Задача №26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можно найти, имея исходные данные, представленные на рисунке? </vt:lpstr>
      <vt:lpstr>Натяжение нити в любой точке траектории?</vt:lpstr>
      <vt:lpstr>Презентация PowerPoint</vt:lpstr>
      <vt:lpstr>Презентация PowerPoint</vt:lpstr>
      <vt:lpstr>Груз на стержне</vt:lpstr>
      <vt:lpstr>Задача №26 (ЕГЭ)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решения расчетных задач с использованием законов и формул из одного-двух разделов курса физики.</dc:title>
  <dc:creator>Алексей Еланцев</dc:creator>
  <cp:lastModifiedBy>Еланцев Алексей Николаевич</cp:lastModifiedBy>
  <cp:revision>75</cp:revision>
  <dcterms:created xsi:type="dcterms:W3CDTF">2024-11-12T18:11:11Z</dcterms:created>
  <dcterms:modified xsi:type="dcterms:W3CDTF">2024-11-15T08:43:47Z</dcterms:modified>
</cp:coreProperties>
</file>