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67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55" autoAdjust="0"/>
  </p:normalViewPr>
  <p:slideViewPr>
    <p:cSldViewPr snapToGrid="0">
      <p:cViewPr>
        <p:scale>
          <a:sx n="65" d="100"/>
          <a:sy n="65" d="100"/>
        </p:scale>
        <p:origin x="676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6094-047E-42D5-ABFE-EFAB48001FB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4D53FF1-E541-437C-80DB-B0B85550A86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68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6094-047E-42D5-ABFE-EFAB48001FB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3FF1-E541-437C-80DB-B0B85550A863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0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6094-047E-42D5-ABFE-EFAB48001FB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3FF1-E541-437C-80DB-B0B85550A86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42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6094-047E-42D5-ABFE-EFAB48001FB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3FF1-E541-437C-80DB-B0B85550A863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79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6094-047E-42D5-ABFE-EFAB48001FB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3FF1-E541-437C-80DB-B0B85550A86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304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6094-047E-42D5-ABFE-EFAB48001FB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3FF1-E541-437C-80DB-B0B85550A863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024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6094-047E-42D5-ABFE-EFAB48001FB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3FF1-E541-437C-80DB-B0B85550A863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143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6094-047E-42D5-ABFE-EFAB48001FB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3FF1-E541-437C-80DB-B0B85550A863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49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6094-047E-42D5-ABFE-EFAB48001FB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3FF1-E541-437C-80DB-B0B85550A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953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6094-047E-42D5-ABFE-EFAB48001FB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3FF1-E541-437C-80DB-B0B85550A863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604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A446094-047E-42D5-ABFE-EFAB48001FB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3FF1-E541-437C-80DB-B0B85550A863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460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46094-047E-42D5-ABFE-EFAB48001FB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4D53FF1-E541-437C-80DB-B0B85550A86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10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95F88-6AD8-F29A-4DD1-82330E5EA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6994" y="206477"/>
            <a:ext cx="8959187" cy="2330245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Каждый раз, как происходит то или иное явление,</a:t>
            </a:r>
            <a:b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– особенно если это что-то новое,</a:t>
            </a:r>
            <a:b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– вы должны задать себе вопрос: «в чем здесь причина?</a:t>
            </a:r>
            <a:b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Почему так происходит?»</a:t>
            </a:r>
            <a:b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и рано или поздно вы эту причину поймете.</a:t>
            </a:r>
            <a:b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b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18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Майкл Фарадей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5215DF-CFBD-678C-F5F9-822957EBE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781" y="2559475"/>
            <a:ext cx="11501169" cy="3523607"/>
          </a:xfrm>
        </p:spPr>
        <p:txBody>
          <a:bodyPr>
            <a:normAutofit/>
          </a:bodyPr>
          <a:lstStyle/>
          <a:p>
            <a:pPr algn="ctr"/>
            <a:r>
              <a:rPr kumimoji="0" lang="ru-RU" sz="4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Формирование научного мировоззрения обучающихся 9-х классов при решении качественных задач в рамках подготовки к ОГЭ по физике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470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снимок экрана, Веб-сайт, программное обеспечение&#10;&#10;Автоматически созданное описание">
            <a:extLst>
              <a:ext uri="{FF2B5EF4-FFF2-40B4-BE49-F238E27FC236}">
                <a16:creationId xmlns:a16="http://schemas.microsoft.com/office/drawing/2014/main" id="{B221D6AD-1050-7460-D772-8812F5C6B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" y="3139558"/>
            <a:ext cx="4736669" cy="2664376"/>
          </a:xfrm>
          <a:prstGeom prst="rect">
            <a:avLst/>
          </a:prstGeom>
        </p:spPr>
      </p:pic>
      <p:pic>
        <p:nvPicPr>
          <p:cNvPr id="5" name="Объект 4" descr="Изображение выглядит как текст, снимок экрана, Веб-сайт, веб-страница&#10;&#10;Автоматически созданное описание">
            <a:extLst>
              <a:ext uri="{FF2B5EF4-FFF2-40B4-BE49-F238E27FC236}">
                <a16:creationId xmlns:a16="http://schemas.microsoft.com/office/drawing/2014/main" id="{EDB43E48-E949-D2D9-B2A5-0CD889428E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2164" y="282842"/>
            <a:ext cx="4736669" cy="2664376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снимок экрана, Веб-сайт, веб-страница&#10;&#10;Автоматически созданное описание">
            <a:extLst>
              <a:ext uri="{FF2B5EF4-FFF2-40B4-BE49-F238E27FC236}">
                <a16:creationId xmlns:a16="http://schemas.microsoft.com/office/drawing/2014/main" id="{749EB375-7EF1-19E3-41EA-27F5696EF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424" y="282842"/>
            <a:ext cx="4736669" cy="266437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электроника, снимок экрана, программное обеспечение&#10;&#10;Автоматически созданное описание">
            <a:extLst>
              <a:ext uri="{FF2B5EF4-FFF2-40B4-BE49-F238E27FC236}">
                <a16:creationId xmlns:a16="http://schemas.microsoft.com/office/drawing/2014/main" id="{67DC2ADB-50DA-4059-B4A0-DC450CFB51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423" y="3139558"/>
            <a:ext cx="4736669" cy="266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40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D4D31-A4C6-4B21-5D42-F1BBF18DA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29241A-6A72-D6CC-D29C-11FEE7BBA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16" y="420063"/>
            <a:ext cx="11877368" cy="13005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Ресурсы для подготовки к ОГЭ по физике</a:t>
            </a:r>
            <a:br>
              <a:rPr lang="ru-RU" sz="4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ru-RU" kern="100" dirty="0">
                <a:latin typeface="Times New Roman" panose="02020603050405020304" pitchFamily="18" charset="0"/>
                <a:ea typeface="Aptos" panose="020B0004020202020204" pitchFamily="34" charset="0"/>
              </a:rPr>
              <a:t>(</a:t>
            </a:r>
            <a:r>
              <a:rPr lang="ru-RU" sz="4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к решению качественных задач)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EF6EA1-7A98-89ED-E5ED-CFFEE3823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106" y="2035276"/>
            <a:ext cx="11074933" cy="373856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Учебники и учебные пособия</a:t>
            </a:r>
            <a:endParaRPr lang="ru-RU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Официальные материалы ФИПИ</a:t>
            </a:r>
            <a:endParaRPr lang="ru-RU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Онлайн-ресурсы и платформы (</a:t>
            </a:r>
            <a:r>
              <a:rPr lang="ru-RU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РешуОГЭ</a:t>
            </a:r>
            <a:r>
              <a:rPr lang="ru-RU" kern="100" dirty="0">
                <a:latin typeface="Times New Roman" panose="02020603050405020304" pitchFamily="18" charset="0"/>
                <a:ea typeface="Aptos" panose="020B0004020202020204" pitchFamily="34" charset="0"/>
              </a:rPr>
              <a:t>; </a:t>
            </a:r>
            <a:r>
              <a:rPr lang="ru-RU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Яндекс.Репетитор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; InternetUrok.ru; </a:t>
            </a:r>
            <a:r>
              <a:rPr lang="ru-RU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Foxford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; </a:t>
            </a:r>
            <a:r>
              <a:rPr lang="ru-RU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ЯКласс</a:t>
            </a:r>
            <a:endParaRPr lang="ru-RU" sz="2800" b="1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Онлайн-учебники и пособия (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Stepik.org; Lectoriy.Ru)</a:t>
            </a:r>
            <a:endParaRPr lang="ru-RU" sz="2800" b="1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Форумы и сообщества (</a:t>
            </a:r>
            <a:r>
              <a:rPr lang="ru-RU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Physics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ru-RU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Forums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; VK-сообщества по физике)</a:t>
            </a:r>
            <a:endParaRPr lang="ru-RU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Видеоразборы</a:t>
            </a:r>
            <a:r>
              <a:rPr lang="ru-RU" sz="2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и вебинары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Дополнительная литература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6244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B0BB1-A2DC-328D-9F54-B2588EBA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91" y="216311"/>
            <a:ext cx="11667818" cy="589284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Решение качественных задач по физике </a:t>
            </a:r>
            <a:r>
              <a:rPr lang="ru-RU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– эффективный метод формирования научного мировоззрения школьников. </a:t>
            </a:r>
            <a:br>
              <a:rPr lang="ru-RU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Навыки, сформированные при решении  качественных задач важны не только для успешного прохождения экзаменационных испытаний, для дальнейшей учебы и профессиональной деятельности, но они </a:t>
            </a:r>
            <a:r>
              <a:rPr lang="ru-RU" sz="32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и </a:t>
            </a:r>
            <a:r>
              <a:rPr lang="ru-RU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помогают учащимся становиться осознанными и грамотными гражданами, способными ориентироваться в современном мире науки и технологий.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073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CBE67-29E7-88D2-EBEE-33A405773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BD627-6054-3C11-94B6-000F8ED90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782" y="206477"/>
            <a:ext cx="11501168" cy="3131575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sz="4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Формирование научного мировоззрения обучающихся 9-х классов </a:t>
            </a:r>
            <a:br>
              <a:rPr kumimoji="0" lang="ru-RU" sz="4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ru-RU" sz="4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при решении качественных задач </a:t>
            </a:r>
            <a:br>
              <a:rPr kumimoji="0" lang="ru-RU" sz="4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ru-RU" sz="4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 рамках подготовки к ОГЭ по физике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846990-7E38-0BEC-C34B-B7318B31E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34168" y="4621161"/>
            <a:ext cx="2848782" cy="1081550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Семеняченко Е.Ю., </a:t>
            </a: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№12»</a:t>
            </a:r>
          </a:p>
        </p:txBody>
      </p:sp>
    </p:spTree>
    <p:extLst>
      <p:ext uri="{BB962C8B-B14F-4D97-AF65-F5344CB8AC3E}">
        <p14:creationId xmlns:p14="http://schemas.microsoft.com/office/powerpoint/2010/main" val="3295499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F93AB-D8EA-1F07-4825-4F0039DAD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48929"/>
            <a:ext cx="10932042" cy="360280"/>
          </a:xfrm>
        </p:spPr>
        <p:txBody>
          <a:bodyPr>
            <a:normAutofit fontScale="90000"/>
          </a:bodyPr>
          <a:lstStyle/>
          <a:p>
            <a:pPr indent="450215" algn="ctr" fontAlgn="base">
              <a:lnSpc>
                <a:spcPct val="115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Классификация задач по физике</a:t>
            </a:r>
            <a:endParaRPr lang="ru-RU" sz="36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E33017B-7911-8B02-F4FF-CEC0164BE7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2758640"/>
              </p:ext>
            </p:extLst>
          </p:nvPr>
        </p:nvGraphicFramePr>
        <p:xfrm>
          <a:off x="1230775" y="764990"/>
          <a:ext cx="9232491" cy="48297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15751">
                  <a:extLst>
                    <a:ext uri="{9D8B030D-6E8A-4147-A177-3AD203B41FA5}">
                      <a16:colId xmlns:a16="http://schemas.microsoft.com/office/drawing/2014/main" val="164766815"/>
                    </a:ext>
                  </a:extLst>
                </a:gridCol>
                <a:gridCol w="4616740">
                  <a:extLst>
                    <a:ext uri="{9D8B030D-6E8A-4147-A177-3AD203B41FA5}">
                      <a16:colId xmlns:a16="http://schemas.microsoft.com/office/drawing/2014/main" val="2388702698"/>
                    </a:ext>
                  </a:extLst>
                </a:gridCol>
              </a:tblGrid>
              <a:tr h="47387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Способы классификации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39" marR="51739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задач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39" marR="51739" marT="0" marB="0"/>
                </a:tc>
                <a:extLst>
                  <a:ext uri="{0D108BD9-81ED-4DB2-BD59-A6C34878D82A}">
                    <a16:rowId xmlns:a16="http://schemas.microsoft.com/office/drawing/2014/main" val="347048991"/>
                  </a:ext>
                </a:extLst>
              </a:tr>
              <a:tr h="639251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характеру и методу исследования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39" marR="51739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вычислительные (количественные);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логические (качественные)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39" marR="51739" marT="0" marB="0"/>
                </a:tc>
                <a:extLst>
                  <a:ext uri="{0D108BD9-81ED-4DB2-BD59-A6C34878D82A}">
                    <a16:rowId xmlns:a16="http://schemas.microsoft.com/office/drawing/2014/main" val="4166483915"/>
                  </a:ext>
                </a:extLst>
              </a:tr>
              <a:tr h="741657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способу выражения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39" marR="51739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текстовые; графические;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экспериментальные; задачи-рисунки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39" marR="51739" marT="0" marB="0"/>
                </a:tc>
                <a:extLst>
                  <a:ext uri="{0D108BD9-81ED-4DB2-BD59-A6C34878D82A}">
                    <a16:rowId xmlns:a16="http://schemas.microsoft.com/office/drawing/2014/main" val="186610867"/>
                  </a:ext>
                </a:extLst>
              </a:tr>
              <a:tr h="821213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способу решения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39" marR="51739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экспериментальные;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вычислительные;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логические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39" marR="51739" marT="0" marB="0"/>
                </a:tc>
                <a:extLst>
                  <a:ext uri="{0D108BD9-81ED-4DB2-BD59-A6C34878D82A}">
                    <a16:rowId xmlns:a16="http://schemas.microsoft.com/office/drawing/2014/main" val="1252793115"/>
                  </a:ext>
                </a:extLst>
              </a:tr>
              <a:tr h="1239324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содержанию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39" marR="51739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абстрактные;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конкретные с политехническим содержанием;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исторические; занимательные;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исследовательские; творческие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39" marR="51739" marT="0" marB="0"/>
                </a:tc>
                <a:extLst>
                  <a:ext uri="{0D108BD9-81ED-4DB2-BD59-A6C34878D82A}">
                    <a16:rowId xmlns:a16="http://schemas.microsoft.com/office/drawing/2014/main" val="665077684"/>
                  </a:ext>
                </a:extLst>
              </a:tr>
              <a:tr h="914399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степени сложности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39" marR="51739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простые; сложные;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повышенной сложности;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олимпиадные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39" marR="51739" marT="0" marB="0"/>
                </a:tc>
                <a:extLst>
                  <a:ext uri="{0D108BD9-81ED-4DB2-BD59-A6C34878D82A}">
                    <a16:rowId xmlns:a16="http://schemas.microsoft.com/office/drawing/2014/main" val="605650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294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A33A80-CC24-59ED-FB47-EAB154EBD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Формированием научного мировоззрения через решение качественных задач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04F50E-D419-E150-4AB0-B87A191F9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0299"/>
            <a:ext cx="10515600" cy="3776663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AutoNum type="arabicPeriod"/>
            </a:pPr>
            <a:r>
              <a:rPr lang="ru-RU" sz="32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Понимание сути физических процессов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научной картины мира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514350" lvl="0" indent="-514350">
              <a:buAutoNum type="arabicPeriod"/>
            </a:pPr>
            <a:r>
              <a:rPr lang="ru-RU" sz="32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критического мышления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lvl="0" indent="-514350">
              <a:buAutoNum type="arabicPeriod"/>
            </a:pPr>
            <a:r>
              <a:rPr lang="ru-RU" sz="32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системного подхода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Укрепление научных знаний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514350" lvl="0" indent="-514350">
              <a:buAutoNum type="arabicPeriod"/>
            </a:pPr>
            <a:r>
              <a:rPr lang="ru-RU" sz="32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любознательности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интереса к науке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514350" lvl="0" indent="-514350" algn="just">
              <a:buAutoNum type="arabicPeriod"/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029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01953-0B17-5AFF-A8FA-F0F166289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70" y="447962"/>
            <a:ext cx="11452860" cy="1351340"/>
          </a:xfrm>
        </p:spPr>
        <p:txBody>
          <a:bodyPr>
            <a:noAutofit/>
          </a:bodyPr>
          <a:lstStyle/>
          <a:p>
            <a:pPr algn="ctr"/>
            <a:r>
              <a:rPr lang="ru-RU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Качественные задачи оказывают значительное влияние на развитие критического мышления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4DA098-3524-CD8E-AC34-CADF6AD88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3139"/>
            <a:ext cx="10515600" cy="3587055"/>
          </a:xfrm>
        </p:spPr>
        <p:txBody>
          <a:bodyPr/>
          <a:lstStyle/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2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Анализ и синтез информации</a:t>
            </a: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2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Логическое рассуждение</a:t>
            </a: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2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Оценка альтернативных решений</a:t>
            </a: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2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Применение знаний в новой ситуации</a:t>
            </a:r>
            <a:endParaRPr lang="ru-RU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2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Развитие способности к обобщению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803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CAD13-E7E2-847E-F4A4-31BDF0E38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4931"/>
            <a:ext cx="10515600" cy="865240"/>
          </a:xfrm>
        </p:spPr>
        <p:txBody>
          <a:bodyPr/>
          <a:lstStyle/>
          <a:p>
            <a:pPr algn="ctr"/>
            <a:r>
              <a:rPr lang="ru-RU" sz="4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Виды качественных задач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AB3E94-C71E-0F8F-FC84-4AAA6FCBE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0171"/>
            <a:ext cx="10515600" cy="4136062"/>
          </a:xfrm>
        </p:spPr>
        <p:txBody>
          <a:bodyPr/>
          <a:lstStyle/>
          <a:p>
            <a:pPr marL="360000" indent="-4572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8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Объяснительные задачи</a:t>
            </a:r>
          </a:p>
          <a:p>
            <a:pPr marL="360000" indent="-4572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8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Прогностические задачи</a:t>
            </a:r>
          </a:p>
          <a:p>
            <a:pPr marL="360000" indent="-4572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8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Сравнительные задачи</a:t>
            </a:r>
            <a:endParaRPr lang="ru-RU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60000" indent="-4572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8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Интерпретационные задачи</a:t>
            </a:r>
          </a:p>
          <a:p>
            <a:pPr marL="360000" indent="-4572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8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Экспериментальные задачи</a:t>
            </a:r>
            <a:endParaRPr lang="ru-RU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60000" indent="-4572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8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Задачи на применение законов</a:t>
            </a:r>
          </a:p>
          <a:p>
            <a:pPr marL="360000" indent="-4572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8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Комбинированные задачи</a:t>
            </a:r>
            <a:endParaRPr lang="ru-RU" sz="2800" b="1" i="1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461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B9EC0-080F-EEF2-38B2-ED6058241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2025 года по сравнению с 2024 годом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205978-3F69-35A4-E20D-021034904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8869"/>
            <a:ext cx="10515600" cy="2802563"/>
          </a:xfrm>
        </p:spPr>
        <p:txBody>
          <a:bodyPr>
            <a:norm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качественных задач переведена в форму задания с кратким ответом.</a:t>
            </a:r>
          </a:p>
          <a:p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 объём текста физического содержания, к которому предлагается только одно задание на применение информации из текста в новой ситуации.</a:t>
            </a:r>
          </a:p>
          <a:p>
            <a:r>
              <a:rPr lang="ru-RU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Задания 18 и 19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представляют собой качественные задачи.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877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4FFEF-21D9-943D-0A00-08A9E20FC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786"/>
            <a:ext cx="10515600" cy="1465007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</a:pPr>
            <a:r>
              <a:rPr lang="ru-RU" sz="4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Решение качественных задач имеет </a:t>
            </a:r>
            <a:br>
              <a:rPr lang="ru-RU" sz="4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4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следующие этапы: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E9DB18-5C81-373D-B6FF-E62E76A1E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3150"/>
            <a:ext cx="10515600" cy="3625032"/>
          </a:xfrm>
        </p:spPr>
        <p:txBody>
          <a:bodyPr>
            <a:normAutofit lnSpcReduction="10000"/>
          </a:bodyPr>
          <a:lstStyle/>
          <a:p>
            <a:r>
              <a:rPr lang="ru-RU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Анализ условия задачи, понимание главного вопроса задачи</a:t>
            </a:r>
          </a:p>
          <a:p>
            <a:r>
              <a:rPr lang="ru-RU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Анализ физических явлений, описанных в задаче, введение дополнительных уточняющих условий</a:t>
            </a:r>
          </a:p>
          <a:p>
            <a:r>
              <a:rPr lang="ru-RU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Составление плана решения задачи </a:t>
            </a:r>
          </a:p>
          <a:p>
            <a:r>
              <a:rPr lang="ru-RU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Осуществление плана решения задачи </a:t>
            </a:r>
          </a:p>
          <a:p>
            <a:r>
              <a:rPr lang="ru-RU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Проверка ответа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058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785EE-020B-265E-ED0F-D82060C1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90" y="393290"/>
            <a:ext cx="11345320" cy="152695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Методы повышающие эффективность подготовки к ОГЭ по физике в части решения </a:t>
            </a:r>
            <a:br>
              <a:rPr lang="ru-RU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качественных задач: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C84BDE-9671-FC6A-2D2C-5AB3E16C1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672" y="2094271"/>
            <a:ext cx="9648457" cy="3755923"/>
          </a:xfrm>
        </p:spPr>
        <p:txBody>
          <a:bodyPr>
            <a:normAutofit fontScale="70000" lnSpcReduction="20000"/>
          </a:bodyPr>
          <a:lstStyle/>
          <a:p>
            <a:pPr marL="685800" indent="-4572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8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Метод аналогий</a:t>
            </a:r>
          </a:p>
          <a:p>
            <a:pPr marL="685800" indent="-4572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8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Моделирование и эксперименты</a:t>
            </a:r>
          </a:p>
          <a:p>
            <a:pPr marL="685800" indent="-4572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8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Обсуждение и групповая работа</a:t>
            </a:r>
            <a:endParaRPr lang="ru-RU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85800" indent="-4572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8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Разбор реальных жизненных ситуаций</a:t>
            </a:r>
          </a:p>
          <a:p>
            <a:pPr marL="685800" indent="-4572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8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Использование мультимедийных материалов</a:t>
            </a:r>
          </a:p>
          <a:p>
            <a:pPr marL="685800" indent="-4572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8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Рефлексия и самооценка</a:t>
            </a:r>
          </a:p>
          <a:p>
            <a:pPr marL="685800" indent="-4572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8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Игровые элементы</a:t>
            </a: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endParaRPr lang="ru-RU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endParaRPr lang="ru-RU" sz="2800" b="1" i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endParaRPr lang="ru-RU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033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9C530-A6C1-8526-7F74-5922E2FAA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16" y="420063"/>
            <a:ext cx="11877368" cy="13005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Ресурсы для подготовки к ОГЭ по физике</a:t>
            </a:r>
            <a:br>
              <a:rPr lang="ru-RU" sz="4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ru-RU" kern="100" dirty="0">
                <a:latin typeface="Times New Roman" panose="02020603050405020304" pitchFamily="18" charset="0"/>
                <a:ea typeface="Aptos" panose="020B0004020202020204" pitchFamily="34" charset="0"/>
              </a:rPr>
              <a:t>(</a:t>
            </a:r>
            <a:r>
              <a:rPr lang="ru-RU" sz="4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к решению качественных задач)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7C0C5C-985A-1ABC-10C4-1E77FA658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106" y="2035276"/>
            <a:ext cx="11074933" cy="373856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Учебники и учебные пособия</a:t>
            </a:r>
            <a:endParaRPr lang="ru-RU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Официальные материалы ФИПИ</a:t>
            </a:r>
            <a:endParaRPr lang="ru-RU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Онлайн-ресурсы и платформы (</a:t>
            </a:r>
            <a:r>
              <a:rPr lang="ru-RU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РешуОГЭ</a:t>
            </a:r>
            <a:r>
              <a:rPr lang="ru-RU" kern="100" dirty="0">
                <a:latin typeface="Times New Roman" panose="02020603050405020304" pitchFamily="18" charset="0"/>
                <a:ea typeface="Aptos" panose="020B0004020202020204" pitchFamily="34" charset="0"/>
              </a:rPr>
              <a:t>; </a:t>
            </a:r>
            <a:r>
              <a:rPr lang="ru-RU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Яндекс.Репетитор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; InternetUrok.ru; </a:t>
            </a:r>
            <a:r>
              <a:rPr lang="ru-RU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Foxford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; </a:t>
            </a:r>
            <a:r>
              <a:rPr lang="ru-RU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ЯКласс</a:t>
            </a:r>
            <a:endParaRPr lang="ru-RU" sz="2800" b="1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Онлайн-учебники и пособия (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Stepik.org; Lectoriy.Ru)</a:t>
            </a:r>
            <a:endParaRPr lang="ru-RU" sz="2800" b="1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Форумы и сообщества (</a:t>
            </a:r>
            <a:r>
              <a:rPr lang="ru-RU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Physics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ru-RU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Forums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; VK-сообщества по физике)</a:t>
            </a:r>
            <a:endParaRPr lang="ru-RU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Видеоразборы</a:t>
            </a:r>
            <a:r>
              <a:rPr lang="ru-RU" sz="2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и вебинары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Дополнительная литература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049980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101</TotalTime>
  <Words>566</Words>
  <Application>Microsoft Office PowerPoint</Application>
  <PresentationFormat>Широкоэкранный</PresentationFormat>
  <Paragraphs>84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Aptos</vt:lpstr>
      <vt:lpstr>Arial</vt:lpstr>
      <vt:lpstr>Gill Sans MT</vt:lpstr>
      <vt:lpstr>Times New Roman</vt:lpstr>
      <vt:lpstr>Wingdings</vt:lpstr>
      <vt:lpstr>Галерея</vt:lpstr>
      <vt:lpstr>Каждый раз, как происходит то или иное явление,  – особенно если это что-то новое,  – вы должны задать себе вопрос: «в чем здесь причина? Почему так происходит?» и рано или поздно вы эту причину поймете.   Майкл Фарадей</vt:lpstr>
      <vt:lpstr>Классификация задач по физике</vt:lpstr>
      <vt:lpstr>Формированием научного мировоззрения через решение качественных задач</vt:lpstr>
      <vt:lpstr>Качественные задачи оказывают значительное влияние на развитие критического мышления</vt:lpstr>
      <vt:lpstr>Виды качественных задач </vt:lpstr>
      <vt:lpstr>Изменения в КИМ 2025 года по сравнению с 2024 годом</vt:lpstr>
      <vt:lpstr>Решение качественных задач имеет  следующие этапы: </vt:lpstr>
      <vt:lpstr>Методы повышающие эффективность подготовки к ОГЭ по физике в части решения  качественных задач:</vt:lpstr>
      <vt:lpstr>Ресурсы для подготовки к ОГЭ по физике (к решению качественных задач)</vt:lpstr>
      <vt:lpstr>Презентация PowerPoint</vt:lpstr>
      <vt:lpstr>Ресурсы для подготовки к ОГЭ по физике (к решению качественных задач)</vt:lpstr>
      <vt:lpstr>Решение качественных задач по физике – эффективный метод формирования научного мировоззрения школьников.  Навыки, сформированные при решении  качественных задач важны не только для успешного прохождения экзаменационных испытаний, для дальнейшей учебы и профессиональной деятельности, но они и помогают учащимся становиться осознанными и грамотными гражданами, способными ориентироваться в современном мире науки и технологий.</vt:lpstr>
      <vt:lpstr>Формирование научного мировоззрения обучающихся 9-х классов  при решении качественных задач  в рамках подготовки к ОГЭ по физике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Лена</dc:creator>
  <cp:lastModifiedBy>Лена</cp:lastModifiedBy>
  <cp:revision>1</cp:revision>
  <dcterms:created xsi:type="dcterms:W3CDTF">2024-11-15T05:51:11Z</dcterms:created>
  <dcterms:modified xsi:type="dcterms:W3CDTF">2024-11-15T07:33:06Z</dcterms:modified>
</cp:coreProperties>
</file>