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64" r:id="rId10"/>
    <p:sldId id="268" r:id="rId11"/>
    <p:sldId id="269" r:id="rId12"/>
    <p:sldId id="270" r:id="rId13"/>
    <p:sldId id="276" r:id="rId14"/>
    <p:sldId id="266" r:id="rId15"/>
    <p:sldId id="273" r:id="rId16"/>
  </p:sldIdLst>
  <p:sldSz cx="12192000" cy="6858000"/>
  <p:notesSz cx="7105650" cy="10236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48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69477-3ADD-4143-A4F3-18B7A0F157ED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3438"/>
            <a:ext cx="3079750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313" y="9723438"/>
            <a:ext cx="3079750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54199-BCFA-49E0-9C41-E0E3B2F2E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9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15" cy="513588"/>
          </a:xfrm>
          <a:prstGeom prst="rect">
            <a:avLst/>
          </a:prstGeom>
        </p:spPr>
        <p:txBody>
          <a:bodyPr vert="horz" lIns="99094" tIns="49547" rIns="99094" bIns="4954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891" y="0"/>
            <a:ext cx="3079115" cy="513588"/>
          </a:xfrm>
          <a:prstGeom prst="rect">
            <a:avLst/>
          </a:prstGeom>
        </p:spPr>
        <p:txBody>
          <a:bodyPr vert="horz" lIns="99094" tIns="49547" rIns="99094" bIns="49547" rtlCol="0"/>
          <a:lstStyle>
            <a:lvl1pPr algn="r">
              <a:defRPr sz="1300"/>
            </a:lvl1pPr>
          </a:lstStyle>
          <a:p>
            <a:fld id="{383EB80E-F26C-4A1C-9932-D922524E0B7E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94" tIns="49547" rIns="99094" bIns="4954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565" y="4926171"/>
            <a:ext cx="5684520" cy="4030504"/>
          </a:xfrm>
          <a:prstGeom prst="rect">
            <a:avLst/>
          </a:prstGeom>
        </p:spPr>
        <p:txBody>
          <a:bodyPr vert="horz" lIns="99094" tIns="49547" rIns="99094" bIns="4954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2614"/>
            <a:ext cx="3079115" cy="513587"/>
          </a:xfrm>
          <a:prstGeom prst="rect">
            <a:avLst/>
          </a:prstGeom>
        </p:spPr>
        <p:txBody>
          <a:bodyPr vert="horz" lIns="99094" tIns="49547" rIns="99094" bIns="4954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891" y="9722614"/>
            <a:ext cx="3079115" cy="513587"/>
          </a:xfrm>
          <a:prstGeom prst="rect">
            <a:avLst/>
          </a:prstGeom>
        </p:spPr>
        <p:txBody>
          <a:bodyPr vert="horz" lIns="99094" tIns="49547" rIns="99094" bIns="49547" rtlCol="0" anchor="b"/>
          <a:lstStyle>
            <a:lvl1pPr algn="r">
              <a:defRPr sz="1300"/>
            </a:lvl1pPr>
          </a:lstStyle>
          <a:p>
            <a:fld id="{35227BC5-0EEB-475A-8521-82D5032CE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47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BB07A-3D42-4886-B1ED-8DFDB218CD4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23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BB07A-3D42-4886-B1ED-8DFDB218CD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7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3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67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04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5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98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3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6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24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7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AF436-8246-4DF6-A743-D7C7864B2041}" type="datetimeFigureOut">
              <a:rPr lang="ru-RU" smtClean="0"/>
              <a:t>19.08.2023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10EF0-E4F8-4DF4-B3DF-2DF420DCA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78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1122363"/>
            <a:ext cx="11963400" cy="150653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Урок «Внутренняя энергия. Температура»</a:t>
            </a:r>
            <a:br>
              <a:rPr lang="ru-RU" sz="3200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91350" y="3602038"/>
            <a:ext cx="4654550" cy="912812"/>
          </a:xfrm>
        </p:spPr>
        <p:txBody>
          <a:bodyPr/>
          <a:lstStyle/>
          <a:p>
            <a:pPr algn="r"/>
            <a:r>
              <a:rPr lang="ru-RU" dirty="0" err="1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Кувалдина</a:t>
            </a:r>
            <a:r>
              <a:rPr lang="ru-RU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 Юлия </a:t>
            </a:r>
            <a:r>
              <a:rPr lang="ru-RU" dirty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лександровна,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учитель физики</a:t>
            </a:r>
            <a:endParaRPr lang="ru-RU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optyumen.ru/wp-content/uploads/2016/10/055.jpg"/>
          <p:cNvPicPr>
            <a:picLocks noChangeAspect="1" noChangeArrowheads="1"/>
          </p:cNvPicPr>
          <p:nvPr/>
        </p:nvPicPr>
        <p:blipFill>
          <a:blip r:embed="rId2" cstate="print"/>
          <a:srcRect l="10500" t="13467" r="12851" b="24933"/>
          <a:stretch>
            <a:fillRect/>
          </a:stretch>
        </p:blipFill>
        <p:spPr bwMode="auto">
          <a:xfrm>
            <a:off x="3647728" y="116632"/>
            <a:ext cx="5040560" cy="3038146"/>
          </a:xfrm>
          <a:prstGeom prst="rect">
            <a:avLst/>
          </a:prstGeom>
          <a:noFill/>
        </p:spPr>
      </p:pic>
      <p:pic>
        <p:nvPicPr>
          <p:cNvPr id="11" name="Picture 2" descr="http://img0.liveinternet.ru/images/attach/b/3/41/595/41595500_ArcticSurveyBARC_650x4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3501009"/>
            <a:ext cx="4109767" cy="302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9104" t="27448" r="45921" b="20044"/>
          <a:stretch/>
        </p:blipFill>
        <p:spPr>
          <a:xfrm>
            <a:off x="6023992" y="3501008"/>
            <a:ext cx="4276294" cy="30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0.liveinternet.ru/images/attach/b/3/41/595/41595500_ArcticSurveyBARC_650x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62" y="1986716"/>
            <a:ext cx="4109767" cy="302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9104" t="27448" r="45921" b="20044"/>
          <a:stretch/>
        </p:blipFill>
        <p:spPr>
          <a:xfrm>
            <a:off x="6831860" y="1986715"/>
            <a:ext cx="4276294" cy="302858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28473" y="416501"/>
            <a:ext cx="11700769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Ощущение  тепла и холода субъективны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могут быть обманчивы </a:t>
            </a:r>
          </a:p>
        </p:txBody>
      </p:sp>
    </p:spTree>
    <p:extLst>
      <p:ext uri="{BB962C8B-B14F-4D97-AF65-F5344CB8AC3E}">
        <p14:creationId xmlns:p14="http://schemas.microsoft.com/office/powerpoint/2010/main" val="6345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229" y="365125"/>
            <a:ext cx="11452194" cy="1325563"/>
          </a:xfrm>
        </p:spPr>
        <p:txBody>
          <a:bodyPr>
            <a:normAutofit/>
          </a:bodyPr>
          <a:lstStyle/>
          <a:p>
            <a:pPr algn="just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Температура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– это физическая величина, количественно характеризующая степень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нагретости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тела.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991544" y="2564904"/>
            <a:ext cx="144016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9600" dirty="0">
                <a:latin typeface="Times New Roman" pitchFamily="18" charset="0"/>
                <a:ea typeface="+mj-ea"/>
                <a:cs typeface="Times New Roman" pitchFamily="18" charset="0"/>
              </a:rPr>
              <a:t>[t] </a:t>
            </a:r>
            <a:endParaRPr lang="ru-RU" sz="96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23792" y="1844824"/>
            <a:ext cx="33123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4400" dirty="0">
                <a:latin typeface="Times New Roman" pitchFamily="18" charset="0"/>
                <a:ea typeface="+mj-ea"/>
                <a:cs typeface="Times New Roman" pitchFamily="18" charset="0"/>
              </a:rPr>
              <a:t>температура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23792" y="3140968"/>
            <a:ext cx="33123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4400" dirty="0">
                <a:latin typeface="Times New Roman" pitchFamily="18" charset="0"/>
                <a:ea typeface="+mj-ea"/>
                <a:cs typeface="Times New Roman" pitchFamily="18" charset="0"/>
              </a:rPr>
              <a:t>° С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95800" y="4221088"/>
            <a:ext cx="33123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4400" dirty="0">
                <a:latin typeface="Times New Roman" pitchFamily="18" charset="0"/>
                <a:ea typeface="+mj-ea"/>
                <a:cs typeface="Times New Roman" pitchFamily="18" charset="0"/>
              </a:rPr>
              <a:t>термометр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287688" y="2636912"/>
            <a:ext cx="864096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287688" y="364502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359696" y="4077072"/>
            <a:ext cx="864096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7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ishingday.org/wp-content/uploads/2016/09/4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8" y="188640"/>
            <a:ext cx="357421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strovets.by/wp-content/uploads/2017/01/pogoda2-500x3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56" y="188640"/>
            <a:ext cx="2816886" cy="18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1.wp.com/oventilyacii.ru/wp-content/auploads/692802/xtemperatura_komnate_rebenka.jpg.pagespeed.ic.Zq_Mp008v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688" y="188640"/>
            <a:ext cx="190945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ulaytour.ru/wp-content/uploads/2017/11/%D1%82%D0%B5%D0%BC%D0%BF%D0%B5%D1%80%D0%B0%D1%82%D1%83%D1%80%D0%B0-%D0%B2%D0%BE%D0%B4%D1%8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79" y="2271115"/>
            <a:ext cx="367179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12302" t="34999" r="53442" b="24401"/>
          <a:stretch/>
        </p:blipFill>
        <p:spPr>
          <a:xfrm>
            <a:off x="6502401" y="2271115"/>
            <a:ext cx="3240360" cy="2160240"/>
          </a:xfrm>
          <a:prstGeom prst="rect">
            <a:avLst/>
          </a:prstGeom>
        </p:spPr>
      </p:pic>
      <p:pic>
        <p:nvPicPr>
          <p:cNvPr id="1034" name="Picture 10" descr="https://medlife-mrt.ru/wp-content/uploads/2019/09/719c22f70135902008470e5a79f9cfa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17" y="4637784"/>
            <a:ext cx="3276364" cy="207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6868" y="1224859"/>
            <a:ext cx="2894122" cy="14324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горячее тело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47592" y="1224859"/>
            <a:ext cx="2849732" cy="143248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горячее тело</a:t>
            </a:r>
          </a:p>
        </p:txBody>
      </p:sp>
      <p:sp>
        <p:nvSpPr>
          <p:cNvPr id="9" name="Шеврон 8"/>
          <p:cNvSpPr/>
          <p:nvPr/>
        </p:nvSpPr>
        <p:spPr>
          <a:xfrm>
            <a:off x="4502243" y="1701950"/>
            <a:ext cx="534572" cy="478301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Шеврон 9"/>
          <p:cNvSpPr/>
          <p:nvPr/>
        </p:nvSpPr>
        <p:spPr>
          <a:xfrm>
            <a:off x="5449286" y="1701950"/>
            <a:ext cx="534572" cy="478301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Шеврон 10"/>
          <p:cNvSpPr/>
          <p:nvPr/>
        </p:nvSpPr>
        <p:spPr>
          <a:xfrm>
            <a:off x="6390526" y="1701949"/>
            <a:ext cx="534572" cy="478301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Шеврон 11"/>
          <p:cNvSpPr/>
          <p:nvPr/>
        </p:nvSpPr>
        <p:spPr>
          <a:xfrm>
            <a:off x="7331766" y="1701948"/>
            <a:ext cx="534572" cy="478301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Содержимое 2"/>
              <p:cNvSpPr txBox="1">
                <a:spLocks/>
              </p:cNvSpPr>
              <p:nvPr/>
            </p:nvSpPr>
            <p:spPr>
              <a:xfrm>
                <a:off x="3612457" y="632161"/>
                <a:ext cx="5143667" cy="74866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 indent="11113" algn="just">
                  <a:buFont typeface="Arial" panose="020B0604020202020204" pitchFamily="34" charset="0"/>
                  <a:buNone/>
                </a:pPr>
                <a:r>
                  <a:rPr lang="ru-RU" sz="3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Количество теплоты (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ru-RU" sz="3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ru-RU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Содержимо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457" y="632161"/>
                <a:ext cx="5143667" cy="748667"/>
              </a:xfrm>
              <a:prstGeom prst="rect">
                <a:avLst/>
              </a:prstGeom>
              <a:blipFill>
                <a:blip r:embed="rId2"/>
                <a:stretch>
                  <a:fillRect l="-1779" t="-21951" r="-2017" b="-130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626868" y="4145480"/>
            <a:ext cx="2894122" cy="1432480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47592" y="4145480"/>
            <a:ext cx="2849732" cy="1432480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Содержимое 2"/>
              <p:cNvSpPr txBox="1">
                <a:spLocks/>
              </p:cNvSpPr>
              <p:nvPr/>
            </p:nvSpPr>
            <p:spPr>
              <a:xfrm>
                <a:off x="1139470" y="627473"/>
                <a:ext cx="1618169" cy="74866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 indent="11113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°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Содержимо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470" y="627473"/>
                <a:ext cx="1618169" cy="7486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Содержимое 2"/>
              <p:cNvSpPr txBox="1">
                <a:spLocks/>
              </p:cNvSpPr>
              <p:nvPr/>
            </p:nvSpPr>
            <p:spPr>
              <a:xfrm>
                <a:off x="10420440" y="611676"/>
                <a:ext cx="844477" cy="74866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 indent="11113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↑</m:t>
                      </m:r>
                    </m:oMath>
                  </m:oMathPara>
                </a14:m>
                <a:endParaRPr lang="ru-RU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Содержимо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440" y="611676"/>
                <a:ext cx="844477" cy="7486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Содержимое 2"/>
          <p:cNvSpPr txBox="1">
            <a:spLocks/>
          </p:cNvSpPr>
          <p:nvPr/>
        </p:nvSpPr>
        <p:spPr>
          <a:xfrm>
            <a:off x="3612457" y="4347919"/>
            <a:ext cx="5143667" cy="7154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11113" algn="ctr">
              <a:buFont typeface="Arial" panose="020B0604020202020204" pitchFamily="34" charset="0"/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Тепловое равновесие</a:t>
            </a:r>
          </a:p>
          <a:p>
            <a:pPr marL="92075" indent="11113" algn="ctr">
              <a:buFont typeface="Arial" panose="020B0604020202020204" pitchFamily="34" charset="0"/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Содержимое 2"/>
              <p:cNvSpPr txBox="1">
                <a:spLocks/>
              </p:cNvSpPr>
              <p:nvPr/>
            </p:nvSpPr>
            <p:spPr>
              <a:xfrm>
                <a:off x="1534464" y="4504019"/>
                <a:ext cx="1185830" cy="7154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 indent="11113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°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Содержимо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464" y="4504019"/>
                <a:ext cx="1185830" cy="7154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Содержимое 2"/>
              <p:cNvSpPr txBox="1">
                <a:spLocks/>
              </p:cNvSpPr>
              <p:nvPr/>
            </p:nvSpPr>
            <p:spPr>
              <a:xfrm>
                <a:off x="9679543" y="4504019"/>
                <a:ext cx="1185830" cy="7154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 indent="11113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°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Содержимо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9543" y="4504019"/>
                <a:ext cx="1185830" cy="7154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Содержимое 2"/>
              <p:cNvSpPr txBox="1">
                <a:spLocks/>
              </p:cNvSpPr>
              <p:nvPr/>
            </p:nvSpPr>
            <p:spPr>
              <a:xfrm>
                <a:off x="2171841" y="627471"/>
                <a:ext cx="717616" cy="74866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 indent="11113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↓</m:t>
                      </m:r>
                    </m:oMath>
                  </m:oMathPara>
                </a14:m>
                <a:endParaRPr lang="ru-RU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Содержимо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841" y="627471"/>
                <a:ext cx="717616" cy="7486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Содержимое 2"/>
              <p:cNvSpPr txBox="1">
                <a:spLocks/>
              </p:cNvSpPr>
              <p:nvPr/>
            </p:nvSpPr>
            <p:spPr>
              <a:xfrm>
                <a:off x="9585553" y="611676"/>
                <a:ext cx="1257125" cy="74866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 indent="11113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°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Содержимо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553" y="611676"/>
                <a:ext cx="1257125" cy="7486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2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421" y="0"/>
            <a:ext cx="10901779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Экспериментальное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тела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250" y="1268761"/>
            <a:ext cx="11469950" cy="9361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термометр в руки, как показано на рисунке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5675" t="39200" r="46056" b="41201"/>
          <a:stretch/>
        </p:blipFill>
        <p:spPr>
          <a:xfrm>
            <a:off x="5024761" y="1915845"/>
            <a:ext cx="1989574" cy="2652765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17250" y="4437111"/>
            <a:ext cx="11469950" cy="1471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Подержите термометр таким образом несколько секунд. Наблюдайте за подъёмом столбика спирта</a:t>
            </a:r>
          </a:p>
        </p:txBody>
      </p:sp>
    </p:spTree>
    <p:extLst>
      <p:ext uri="{BB962C8B-B14F-4D97-AF65-F5344CB8AC3E}">
        <p14:creationId xmlns:p14="http://schemas.microsoft.com/office/powerpoint/2010/main" val="17356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/>
          <p:cNvSpPr/>
          <p:nvPr/>
        </p:nvSpPr>
        <p:spPr>
          <a:xfrm>
            <a:off x="1928664" y="2551457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640960" cy="56207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Превращение механической энергии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67281"/>
            <a:ext cx="28956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1000" y="895273"/>
            <a:ext cx="2987824" cy="548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55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/>
          <p:cNvSpPr/>
          <p:nvPr/>
        </p:nvSpPr>
        <p:spPr>
          <a:xfrm>
            <a:off x="1919536" y="2540446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9736" y="908720"/>
            <a:ext cx="8288488" cy="5949280"/>
          </a:xfrm>
        </p:spPr>
        <p:txBody>
          <a:bodyPr>
            <a:noAutofit/>
          </a:bodyPr>
          <a:lstStyle/>
          <a:p>
            <a:pPr marL="273050" indent="-177800" algn="just">
              <a:spcAft>
                <a:spcPts val="100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Какой энергией обладает шарик в начале движения ?</a:t>
            </a:r>
          </a:p>
          <a:p>
            <a:pPr marL="273050" indent="-177800" algn="just">
              <a:spcAft>
                <a:spcPts val="100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 меняется скорость движения шарика?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273050" indent="-177800" algn="just">
              <a:spcAft>
                <a:spcPts val="100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 меняется высота подъема шарика?</a:t>
            </a:r>
          </a:p>
          <a:p>
            <a:pPr marL="273050" indent="-177800" algn="just">
              <a:spcAft>
                <a:spcPts val="100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 изменяется Е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Е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энергия шарика?</a:t>
            </a:r>
          </a:p>
          <a:p>
            <a:pPr marL="273050" indent="-177800" algn="just">
              <a:spcAft>
                <a:spcPts val="100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Какой энергией обладал шарик перед падением и после того как шарик упал на плиту?</a:t>
            </a:r>
          </a:p>
          <a:p>
            <a:pPr marL="273050" indent="-177800" algn="just">
              <a:spcAft>
                <a:spcPts val="100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Куда «исчезла» энергия шарика после удара?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1872" y="956270"/>
            <a:ext cx="28956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2351584" y="1310185"/>
            <a:ext cx="1368152" cy="12302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495600" y="2429301"/>
            <a:ext cx="1403648" cy="1470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495600" y="3084394"/>
            <a:ext cx="1403648" cy="9497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495600" y="4443595"/>
            <a:ext cx="1403648" cy="1265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495600" y="5886460"/>
            <a:ext cx="1403648" cy="27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1919536" y="2540446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640960" cy="56207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Превращение механической энергии</a:t>
            </a:r>
          </a:p>
        </p:txBody>
      </p:sp>
    </p:spTree>
    <p:extLst>
      <p:ext uri="{BB962C8B-B14F-4D97-AF65-F5344CB8AC3E}">
        <p14:creationId xmlns:p14="http://schemas.microsoft.com/office/powerpoint/2010/main" val="30596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446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7696" y="49275"/>
            <a:ext cx="5410944" cy="850106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latin typeface="Times New Roman" pitchFamily="18" charset="0"/>
                <a:cs typeface="Times New Roman" pitchFamily="18" charset="0"/>
              </a:rPr>
              <a:t>Внутренняя энергия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5142" y="847371"/>
            <a:ext cx="3600400" cy="74867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двигаются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6528048" y="1556793"/>
            <a:ext cx="3682752" cy="748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7952101" y="810718"/>
            <a:ext cx="3600400" cy="748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взаимодействуют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7553546" y="1372504"/>
            <a:ext cx="1007321" cy="625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136517" y="1372504"/>
            <a:ext cx="1876757" cy="6268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Содержимое 2"/>
          <p:cNvSpPr txBox="1">
            <a:spLocks/>
          </p:cNvSpPr>
          <p:nvPr/>
        </p:nvSpPr>
        <p:spPr>
          <a:xfrm>
            <a:off x="4736450" y="2092613"/>
            <a:ext cx="1008112" cy="74867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aseline="-250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6709260" y="2086524"/>
            <a:ext cx="1008112" cy="74867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pic>
        <p:nvPicPr>
          <p:cNvPr id="3074" name="Picture 2" descr="https://upload.wikimedia.org/wikipedia/commons/6/6d/Translational_mo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6439" y="3939673"/>
            <a:ext cx="3223217" cy="2756083"/>
          </a:xfrm>
          <a:prstGeom prst="rect">
            <a:avLst/>
          </a:prstGeom>
          <a:noFill/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5866871" y="2041899"/>
            <a:ext cx="72008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>
                <a:latin typeface="Times New Roman" pitchFamily="18" charset="0"/>
                <a:ea typeface="+mj-ea"/>
                <a:cs typeface="Times New Roman" pitchFamily="18" charset="0"/>
              </a:rPr>
              <a:t>+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894061" y="2041899"/>
            <a:ext cx="72008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>
                <a:latin typeface="Times New Roman" pitchFamily="18" charset="0"/>
                <a:ea typeface="+mj-ea"/>
                <a:cs typeface="Times New Roman" pitchFamily="18" charset="0"/>
              </a:rPr>
              <a:t>=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267696" y="2020604"/>
            <a:ext cx="72008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>
                <a:latin typeface="Times New Roman" pitchFamily="18" charset="0"/>
                <a:ea typeface="+mj-ea"/>
                <a:cs typeface="Times New Roman" pitchFamily="18" charset="0"/>
              </a:rPr>
              <a:t>U</a:t>
            </a:r>
            <a:endParaRPr lang="ru-RU" sz="40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3400872" y="2026780"/>
            <a:ext cx="5475842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U =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800" baseline="-250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800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65760" y="2835203"/>
            <a:ext cx="1153550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dirty="0" smtClean="0">
                <a:latin typeface="Times New Roman" pitchFamily="18" charset="0"/>
                <a:ea typeface="+mj-ea"/>
                <a:cs typeface="Times New Roman" pitchFamily="18" charset="0"/>
              </a:rPr>
              <a:t>Единица измерения: [</a:t>
            </a:r>
            <a:r>
              <a:rPr lang="en-US" sz="4000" dirty="0">
                <a:latin typeface="Times New Roman" pitchFamily="18" charset="0"/>
                <a:ea typeface="+mj-ea"/>
                <a:cs typeface="Times New Roman" pitchFamily="18" charset="0"/>
              </a:rPr>
              <a:t>U</a:t>
            </a:r>
            <a:r>
              <a:rPr lang="ru-RU" sz="4000" dirty="0">
                <a:latin typeface="Times New Roman" pitchFamily="18" charset="0"/>
                <a:ea typeface="+mj-ea"/>
                <a:cs typeface="Times New Roman" pitchFamily="18" charset="0"/>
              </a:rPr>
              <a:t>]</a:t>
            </a:r>
            <a:r>
              <a:rPr lang="en-US" sz="4000" dirty="0">
                <a:latin typeface="Times New Roman" pitchFamily="18" charset="0"/>
                <a:ea typeface="+mj-ea"/>
                <a:cs typeface="Times New Roman" pitchFamily="18" charset="0"/>
              </a:rPr>
              <a:t> = </a:t>
            </a:r>
            <a:r>
              <a:rPr lang="ru-RU" sz="4000" dirty="0" smtClean="0">
                <a:latin typeface="Times New Roman" pitchFamily="18" charset="0"/>
                <a:ea typeface="+mj-ea"/>
                <a:cs typeface="Times New Roman" pitchFamily="18" charset="0"/>
              </a:rPr>
              <a:t>Дж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ru-RU" sz="4000" dirty="0">
                <a:latin typeface="Times New Roman" pitchFamily="18" charset="0"/>
                <a:ea typeface="+mj-ea"/>
                <a:cs typeface="Times New Roman" pitchFamily="18" charset="0"/>
              </a:rPr>
              <a:t>джоуль)</a:t>
            </a:r>
          </a:p>
        </p:txBody>
      </p:sp>
    </p:spTree>
    <p:extLst>
      <p:ext uri="{BB962C8B-B14F-4D97-AF65-F5344CB8AC3E}">
        <p14:creationId xmlns:p14="http://schemas.microsoft.com/office/powerpoint/2010/main" val="7623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10" grpId="0" build="allAtOnce" animBg="1"/>
      <p:bldP spid="11" grpId="0" animBg="1"/>
      <p:bldP spid="16" grpId="0"/>
      <p:bldP spid="17" grpId="0"/>
      <p:bldP spid="18" grpId="0"/>
      <p:bldP spid="19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597" y="966050"/>
            <a:ext cx="8568952" cy="850106"/>
          </a:xfrm>
        </p:spPr>
        <p:txBody>
          <a:bodyPr>
            <a:normAutofit/>
          </a:bodyPr>
          <a:lstStyle/>
          <a:p>
            <a:r>
              <a:rPr lang="ru-RU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Внутренняя энергия тела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зависит ОТ: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6528048" y="1556793"/>
            <a:ext cx="3682752" cy="748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dirty="0"/>
          </a:p>
        </p:txBody>
      </p:sp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358053" y="2138772"/>
            <a:ext cx="8229600" cy="2468738"/>
          </a:xfrm>
        </p:spPr>
        <p:txBody>
          <a:bodyPr>
            <a:normAutofit/>
          </a:bodyPr>
          <a:lstStyle/>
          <a:p>
            <a:pPr marL="541338" indent="-541338">
              <a:buFont typeface="Symbol" panose="05050102010706020507" pitchFamily="18" charset="2"/>
              <a:buChar char="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температуры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541338" indent="-541338">
              <a:buFont typeface="Symbol" panose="05050102010706020507" pitchFamily="18" charset="2"/>
              <a:buChar char="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массы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541338" indent="-541338">
              <a:buFont typeface="Symbol" panose="05050102010706020507" pitchFamily="18" charset="2"/>
              <a:buChar char="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вещества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541338" indent="-541338">
              <a:buFont typeface="Symbol" panose="05050102010706020507" pitchFamily="18" charset="2"/>
              <a:buChar char="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агрегатного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состояния вещества</a:t>
            </a:r>
          </a:p>
        </p:txBody>
      </p:sp>
      <p:pic>
        <p:nvPicPr>
          <p:cNvPr id="17410" name="Picture 2" descr="http://eak-filmiki.narod.ru/2molek/sl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820425" y="2415622"/>
            <a:ext cx="6363791" cy="206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45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6528048" y="1556793"/>
            <a:ext cx="3682752" cy="748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dirty="0"/>
          </a:p>
        </p:txBody>
      </p:sp>
      <p:pic>
        <p:nvPicPr>
          <p:cNvPr id="17410" name="Picture 2" descr="http://eak-filmiki.narod.ru/2molek/sl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820425" y="2415622"/>
            <a:ext cx="6363791" cy="2065205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74240" y="1116435"/>
            <a:ext cx="8568952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Внутренняя энергия тела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зависит ОТ: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19"/>
          <p:cNvSpPr txBox="1">
            <a:spLocks/>
          </p:cNvSpPr>
          <p:nvPr/>
        </p:nvSpPr>
        <p:spPr>
          <a:xfrm>
            <a:off x="263901" y="2314748"/>
            <a:ext cx="9389629" cy="128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indent="-541338">
              <a:buFont typeface="Symbol" panose="05050102010706020507" pitchFamily="18" charset="2"/>
              <a:buChar char="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механического движения тела</a:t>
            </a:r>
          </a:p>
          <a:p>
            <a:pPr marL="541338" indent="-541338">
              <a:buFont typeface="Symbol" panose="05050102010706020507" pitchFamily="18" charset="2"/>
              <a:buChar char="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положения тела относительно других тел  </a:t>
            </a:r>
          </a:p>
        </p:txBody>
      </p:sp>
    </p:spTree>
    <p:extLst>
      <p:ext uri="{BB962C8B-B14F-4D97-AF65-F5344CB8AC3E}">
        <p14:creationId xmlns:p14="http://schemas.microsoft.com/office/powerpoint/2010/main" val="36697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848" y="215000"/>
            <a:ext cx="10515600" cy="72669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изменения внутренней энергии тела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30315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Воздушное огниво</a:t>
            </a:r>
          </a:p>
        </p:txBody>
      </p:sp>
      <p:pic>
        <p:nvPicPr>
          <p:cNvPr id="4" name="Воздушное огниво или дизель-зажигалка_Air flint or diesel lighter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664" end="1037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07" y="730183"/>
            <a:ext cx="10346586" cy="5820466"/>
          </a:xfrm>
        </p:spPr>
      </p:pic>
    </p:spTree>
    <p:extLst>
      <p:ext uri="{BB962C8B-B14F-4D97-AF65-F5344CB8AC3E}">
        <p14:creationId xmlns:p14="http://schemas.microsoft.com/office/powerpoint/2010/main" val="25030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06131" y="1515506"/>
            <a:ext cx="5173908" cy="158417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2075" indent="11113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Без совершения работы - теплопередача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652808" y="1429407"/>
            <a:ext cx="4176464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88900" algn="ctr">
              <a:spcBef>
                <a:spcPct val="20000"/>
              </a:spcBef>
              <a:defRPr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Совершение работы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1193" y="2631307"/>
            <a:ext cx="2448272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 телом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35489" y="2631307"/>
            <a:ext cx="2520280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Самим телом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71193" y="3845328"/>
            <a:ext cx="2448272" cy="144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Внутренняя энергия увеличивается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907497" y="3845328"/>
            <a:ext cx="2304256" cy="144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175" indent="11113" algn="ctr">
              <a:spcBef>
                <a:spcPct val="20000"/>
              </a:spcBef>
              <a:defRPr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Внутренняя энергия уменьшается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235569" y="788810"/>
            <a:ext cx="2120200" cy="4318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826661" y="788810"/>
            <a:ext cx="2166424" cy="4318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339844" y="2133168"/>
            <a:ext cx="79208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609575" y="2133168"/>
            <a:ext cx="75608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2"/>
          </p:cNvCxnSpPr>
          <p:nvPr/>
        </p:nvCxnSpPr>
        <p:spPr>
          <a:xfrm>
            <a:off x="1395329" y="3279379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203641" y="3269264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Содержимое 2"/>
          <p:cNvSpPr txBox="1">
            <a:spLocks/>
          </p:cNvSpPr>
          <p:nvPr/>
        </p:nvSpPr>
        <p:spPr>
          <a:xfrm>
            <a:off x="5999184" y="2589709"/>
            <a:ext cx="5987801" cy="14327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11113" algn="just">
              <a:buFont typeface="Arial" panose="020B0604020202020204" pitchFamily="34" charset="0"/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Теплопередача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это изменение внутренней энергии без совершения работы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851848" y="215000"/>
            <a:ext cx="10515600" cy="72669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Способы изменения внутренней энергии тела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Содержимое 2"/>
              <p:cNvSpPr txBox="1">
                <a:spLocks/>
              </p:cNvSpPr>
              <p:nvPr/>
            </p:nvSpPr>
            <p:spPr>
              <a:xfrm>
                <a:off x="5999184" y="4146889"/>
                <a:ext cx="5987801" cy="18995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2075" indent="11113" algn="just">
                  <a:buFont typeface="Arial" panose="020B0604020202020204" pitchFamily="34" charset="0"/>
                  <a:buNone/>
                </a:pPr>
                <a:r>
                  <a:rPr lang="ru-RU" sz="3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Количество теплоты (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ru-RU" sz="3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ru-RU" sz="3200" dirty="0" smtClean="0">
                    <a:latin typeface="Times New Roman" pitchFamily="18" charset="0"/>
                    <a:cs typeface="Times New Roman" pitchFamily="18" charset="0"/>
                  </a:rPr>
                  <a:t> – это энергия, которую тело получает или отдаёт в процессе теплопередачи</a:t>
                </a:r>
                <a:endParaRPr lang="ru-RU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Содержимо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184" y="4146889"/>
                <a:ext cx="5987801" cy="1899558"/>
              </a:xfrm>
              <a:prstGeom prst="rect">
                <a:avLst/>
              </a:prstGeom>
              <a:blipFill>
                <a:blip r:embed="rId2"/>
                <a:stretch>
                  <a:fillRect l="-1018" t="-7372" r="-2648" b="-7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Заголовок 1"/>
              <p:cNvSpPr txBox="1">
                <a:spLocks/>
              </p:cNvSpPr>
              <p:nvPr/>
            </p:nvSpPr>
            <p:spPr>
              <a:xfrm>
                <a:off x="6109648" y="5868953"/>
                <a:ext cx="5040560" cy="85010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dirty="0" smtClean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[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𝑄</m:t>
                      </m:r>
                      <m:r>
                        <a:rPr lang="ru-RU" sz="3600" i="1" dirty="0" smtClean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]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 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= </m:t>
                      </m:r>
                      <m:r>
                        <a:rPr lang="ru-RU" sz="3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Дж </m:t>
                      </m:r>
                      <m:r>
                        <a:rPr lang="ru-RU" sz="3600" i="1" dirty="0" smtClean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(</m:t>
                      </m:r>
                      <m:r>
                        <a:rPr lang="ru-RU" sz="3600" i="1" dirty="0">
                          <a:latin typeface="Cambria Math" panose="02040503050406030204" pitchFamily="18" charset="0"/>
                          <a:ea typeface="+mj-ea"/>
                          <a:cs typeface="Times New Roman" pitchFamily="18" charset="0"/>
                        </a:rPr>
                        <m:t>джоуль)</m:t>
                      </m:r>
                    </m:oMath>
                  </m:oMathPara>
                </a14:m>
                <a:endParaRPr lang="ru-RU" sz="3600" dirty="0"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648" y="5868953"/>
                <a:ext cx="5040560" cy="850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74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5" grpId="0" animBg="1"/>
      <p:bldP spid="6" grpId="0" animBg="1"/>
      <p:bldP spid="7" grpId="0" animBg="1"/>
      <p:bldP spid="9" grpId="0" animBg="1"/>
      <p:bldP spid="16" grpId="0" uiExpand="1" build="p" animBg="1"/>
      <p:bldP spid="19" grpId="0" uiExpand="1" build="p" animBg="1"/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250</Words>
  <Application>Microsoft Office PowerPoint</Application>
  <PresentationFormat>Широкоэкранный</PresentationFormat>
  <Paragraphs>62</Paragraphs>
  <Slides>15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Segoe UI Historic</vt:lpstr>
      <vt:lpstr>Symbol</vt:lpstr>
      <vt:lpstr>Times New Roman</vt:lpstr>
      <vt:lpstr>Тема Office</vt:lpstr>
      <vt:lpstr>Урок «Внутренняя энергия. Температура» </vt:lpstr>
      <vt:lpstr>Превращение механической энергии</vt:lpstr>
      <vt:lpstr>Превращение механической энергии</vt:lpstr>
      <vt:lpstr>Внутренняя энергия</vt:lpstr>
      <vt:lpstr>Внутренняя энергия тела зависит ОТ:</vt:lpstr>
      <vt:lpstr>Презентация PowerPoint</vt:lpstr>
      <vt:lpstr>Способы изменения внутренней энергии тела</vt:lpstr>
      <vt:lpstr>Воздушное огниво</vt:lpstr>
      <vt:lpstr>Способы изменения внутренней энергии тела</vt:lpstr>
      <vt:lpstr>Презентация PowerPoint</vt:lpstr>
      <vt:lpstr>Ощущение  тепла и холода субъективны  и могут быть обманчивы </vt:lpstr>
      <vt:lpstr>Температура – это физическая величина, количественно характеризующая степень нагретости тела.</vt:lpstr>
      <vt:lpstr>Презентация PowerPoint</vt:lpstr>
      <vt:lpstr>Презентация PowerPoint</vt:lpstr>
      <vt:lpstr>Экспериментальное задание Измерение температуры тела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Гостевой</dc:creator>
  <cp:lastModifiedBy>Евгений</cp:lastModifiedBy>
  <cp:revision>30</cp:revision>
  <cp:lastPrinted>2021-09-03T06:03:26Z</cp:lastPrinted>
  <dcterms:created xsi:type="dcterms:W3CDTF">2021-09-03T04:03:27Z</dcterms:created>
  <dcterms:modified xsi:type="dcterms:W3CDTF">2023-08-19T11:07:55Z</dcterms:modified>
</cp:coreProperties>
</file>